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3" r:id="rId5"/>
    <p:sldId id="259" r:id="rId6"/>
    <p:sldId id="261" r:id="rId7"/>
    <p:sldId id="260" r:id="rId8"/>
    <p:sldId id="269" r:id="rId9"/>
    <p:sldId id="266" r:id="rId10"/>
    <p:sldId id="270" r:id="rId11"/>
    <p:sldId id="267" r:id="rId12"/>
    <p:sldId id="271" r:id="rId13"/>
    <p:sldId id="258" r:id="rId14"/>
    <p:sldId id="265" r:id="rId15"/>
    <p:sldId id="264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C441-340D-4661-9F5E-6AADBF78C8E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B5A46-F71B-4125-B7B4-1C30CDA1580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B5A46-F71B-4125-B7B4-1C30CDA15807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C809-298B-4B58-9C6E-9C3E6B6E967F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BBEB-8A02-4364-9FCC-113A91E5F7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Jigoro-Kano-BW-4375px.jp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55474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/>
          <a:lstStyle/>
          <a:p>
            <a:r>
              <a:rPr lang="ja-JP" altLang="en-US" dirty="0"/>
              <a:t>嘉納 治五郎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96336" y="6453336"/>
            <a:ext cx="1547664" cy="404664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gency FB" pitchFamily="34" charset="0"/>
              </a:rPr>
              <a:t>Herciková Markéta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eiko Fuk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702105" cy="367240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259632" y="260648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Keiko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Fukuda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443711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1913 – 2013, 9. Dan                                1903 – 1991, 10. Dan                              1907 – 2003, 8,Dan             </a:t>
            </a:r>
          </a:p>
        </p:txBody>
      </p:sp>
      <p:pic>
        <p:nvPicPr>
          <p:cNvPr id="27652" name="Picture 4" descr="Kotani Sumiyuki Judo Ju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92696"/>
            <a:ext cx="2597844" cy="3672408"/>
          </a:xfrm>
          <a:prstGeom prst="rect">
            <a:avLst/>
          </a:prstGeom>
          <a:noFill/>
        </p:spPr>
      </p:pic>
      <p:pic>
        <p:nvPicPr>
          <p:cNvPr id="27654" name="Picture 6" descr="Minoru Mochizuki c1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720302" cy="367240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444208" y="26064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Minoru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Mochizuki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51920" y="260648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Sumiyuki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Kotani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67544" y="472514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Japonsko-americká judistka</a:t>
            </a:r>
          </a:p>
          <a:p>
            <a:r>
              <a:rPr lang="cs-CZ" dirty="0">
                <a:latin typeface="Agency FB" pitchFamily="34" charset="0"/>
              </a:rPr>
              <a:t>Žádná žena nezískala vyšší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 (9.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Kodokanu</a:t>
            </a:r>
            <a:r>
              <a:rPr lang="cs-CZ" dirty="0">
                <a:latin typeface="Agency FB" pitchFamily="34" charset="0"/>
              </a:rPr>
              <a:t>, 10.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 v USA judo)</a:t>
            </a:r>
          </a:p>
          <a:p>
            <a:r>
              <a:rPr lang="cs-CZ" dirty="0">
                <a:latin typeface="Agency FB" pitchFamily="34" charset="0"/>
              </a:rPr>
              <a:t>Poslední přeživší žák Kana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75856" y="4725144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Studoval pod </a:t>
            </a:r>
            <a:r>
              <a:rPr lang="cs-CZ" dirty="0" err="1">
                <a:latin typeface="Agency FB" pitchFamily="34" charset="0"/>
              </a:rPr>
              <a:t>Kanem</a:t>
            </a:r>
            <a:r>
              <a:rPr lang="cs-CZ" dirty="0">
                <a:latin typeface="Agency FB" pitchFamily="34" charset="0"/>
              </a:rPr>
              <a:t> </a:t>
            </a:r>
          </a:p>
          <a:p>
            <a:r>
              <a:rPr lang="cs-CZ" dirty="0">
                <a:latin typeface="Agency FB" pitchFamily="34" charset="0"/>
              </a:rPr>
              <a:t>V mládí známý tím, že přijal každou výzvu</a:t>
            </a:r>
          </a:p>
          <a:p>
            <a:endParaRPr lang="cs-CZ" dirty="0">
              <a:latin typeface="Agency FB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56176" y="4725144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Založil </a:t>
            </a:r>
            <a:r>
              <a:rPr lang="cs-CZ" dirty="0" err="1">
                <a:latin typeface="Agency FB" pitchFamily="34" charset="0"/>
              </a:rPr>
              <a:t>dojo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Yoseikan</a:t>
            </a:r>
            <a:endParaRPr lang="cs-CZ" dirty="0">
              <a:latin typeface="Agency FB" pitchFamily="34" charset="0"/>
            </a:endParaRPr>
          </a:p>
          <a:p>
            <a:r>
              <a:rPr lang="cs-CZ" dirty="0">
                <a:latin typeface="Agency FB" pitchFamily="34" charset="0"/>
              </a:rPr>
              <a:t>10. Dan aikido (</a:t>
            </a:r>
            <a:r>
              <a:rPr lang="cs-CZ" dirty="0" err="1">
                <a:latin typeface="Agency FB" pitchFamily="34" charset="0"/>
              </a:rPr>
              <a:t>Morihei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Uešiba</a:t>
            </a:r>
            <a:r>
              <a:rPr lang="cs-CZ" dirty="0">
                <a:latin typeface="Agency FB" pitchFamily="34" charset="0"/>
              </a:rPr>
              <a:t>)</a:t>
            </a:r>
          </a:p>
          <a:p>
            <a:r>
              <a:rPr lang="cs-CZ" dirty="0">
                <a:latin typeface="Agency FB" pitchFamily="34" charset="0"/>
              </a:rPr>
              <a:t>9. Dan v </a:t>
            </a:r>
            <a:r>
              <a:rPr lang="cs-CZ" dirty="0" err="1">
                <a:latin typeface="Agency FB" pitchFamily="34" charset="0"/>
              </a:rPr>
              <a:t>jujutsu</a:t>
            </a:r>
            <a:r>
              <a:rPr lang="cs-CZ" dirty="0">
                <a:latin typeface="Agency FB" pitchFamily="34" charset="0"/>
              </a:rPr>
              <a:t> , 8. Dan v </a:t>
            </a:r>
            <a:r>
              <a:rPr lang="cs-CZ" dirty="0" err="1">
                <a:latin typeface="Agency FB" pitchFamily="34" charset="0"/>
              </a:rPr>
              <a:t>Iaidó</a:t>
            </a:r>
            <a:r>
              <a:rPr lang="cs-CZ" dirty="0">
                <a:latin typeface="Agency FB" pitchFamily="34" charset="0"/>
              </a:rPr>
              <a:t>, 8. Dan v Judu, 8. Dan v </a:t>
            </a:r>
            <a:r>
              <a:rPr lang="cs-CZ" dirty="0" err="1">
                <a:latin typeface="Agency FB" pitchFamily="34" charset="0"/>
              </a:rPr>
              <a:t>Kobudu</a:t>
            </a:r>
            <a:r>
              <a:rPr lang="cs-CZ" dirty="0">
                <a:latin typeface="Agency FB" pitchFamily="34" charset="0"/>
              </a:rPr>
              <a:t> , 5.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 v </a:t>
            </a:r>
            <a:r>
              <a:rPr lang="cs-CZ" dirty="0" err="1">
                <a:latin typeface="Agency FB" pitchFamily="34" charset="0"/>
              </a:rPr>
              <a:t>Kendó</a:t>
            </a:r>
            <a:r>
              <a:rPr lang="cs-CZ" dirty="0">
                <a:latin typeface="Agency FB" pitchFamily="34" charset="0"/>
              </a:rPr>
              <a:t>, 5. Dan v </a:t>
            </a:r>
            <a:r>
              <a:rPr lang="cs-CZ" dirty="0" err="1">
                <a:latin typeface="Agency FB" pitchFamily="34" charset="0"/>
              </a:rPr>
              <a:t>Šótokan</a:t>
            </a:r>
            <a:r>
              <a:rPr lang="cs-CZ" dirty="0">
                <a:latin typeface="Agency FB" pitchFamily="34" charset="0"/>
              </a:rPr>
              <a:t> Karate, 5.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jojutsu</a:t>
            </a:r>
            <a:endParaRPr lang="cs-CZ" dirty="0">
              <a:latin typeface="Agency FB" pitchFamily="34" charset="0"/>
            </a:endParaRPr>
          </a:p>
          <a:p>
            <a:endParaRPr lang="cs-CZ" dirty="0">
              <a:latin typeface="Agency FB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3356992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9218" name="Picture 2" descr="Saigo-Sh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008919" cy="252028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71600" y="26064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Shiro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Saigo</a:t>
            </a:r>
            <a:endParaRPr lang="cs-CZ" dirty="0">
              <a:latin typeface="Agency FB" pitchFamily="34" charset="0"/>
            </a:endParaRPr>
          </a:p>
        </p:txBody>
      </p:sp>
      <p:pic>
        <p:nvPicPr>
          <p:cNvPr id="9220" name="Picture 4" descr="Yokoyama-Sakuj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095500" cy="254317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372200" y="260648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Yokoyama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Sakujiro</a:t>
            </a:r>
            <a:endParaRPr lang="cs-CZ" dirty="0">
              <a:latin typeface="Agency FB" pitchFamily="34" charset="0"/>
            </a:endParaRPr>
          </a:p>
        </p:txBody>
      </p:sp>
      <p:pic>
        <p:nvPicPr>
          <p:cNvPr id="9222" name="Picture 6" descr="YoshiakiYamash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92696"/>
            <a:ext cx="1800200" cy="2528463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419872" y="260648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Yamashita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Yoshitsugu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1520" y="3356992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S </a:t>
            </a:r>
            <a:r>
              <a:rPr lang="cs-CZ" dirty="0" err="1">
                <a:latin typeface="Agency FB" pitchFamily="34" charset="0"/>
              </a:rPr>
              <a:t>Tsunerijo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Tomitem</a:t>
            </a:r>
            <a:r>
              <a:rPr lang="cs-CZ" dirty="0">
                <a:latin typeface="Agency FB" pitchFamily="34" charset="0"/>
              </a:rPr>
              <a:t> byli první oceněn </a:t>
            </a:r>
            <a:r>
              <a:rPr lang="cs-CZ" dirty="0" err="1">
                <a:latin typeface="Agency FB" pitchFamily="34" charset="0"/>
              </a:rPr>
              <a:t>shodanem</a:t>
            </a:r>
            <a:r>
              <a:rPr lang="cs-CZ" dirty="0">
                <a:latin typeface="Agency FB" pitchFamily="34" charset="0"/>
              </a:rPr>
              <a:t> (1.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) </a:t>
            </a:r>
          </a:p>
          <a:p>
            <a:r>
              <a:rPr lang="cs-CZ" dirty="0">
                <a:latin typeface="Agency FB" pitchFamily="34" charset="0"/>
              </a:rPr>
              <a:t>Přezdívka „</a:t>
            </a:r>
            <a:r>
              <a:rPr lang="cs-CZ" dirty="0" err="1">
                <a:latin typeface="Agency FB" pitchFamily="34" charset="0"/>
              </a:rPr>
              <a:t>cat</a:t>
            </a:r>
            <a:r>
              <a:rPr lang="cs-CZ" dirty="0">
                <a:latin typeface="Agency FB" pitchFamily="34" charset="0"/>
              </a:rPr>
              <a:t>“ skoro ze všech technik zvládl </a:t>
            </a:r>
            <a:r>
              <a:rPr lang="cs-CZ" dirty="0" err="1">
                <a:latin typeface="Agency FB" pitchFamily="34" charset="0"/>
              </a:rPr>
              <a:t>přístát</a:t>
            </a:r>
            <a:r>
              <a:rPr lang="cs-CZ" dirty="0">
                <a:latin typeface="Agency FB" pitchFamily="34" charset="0"/>
              </a:rPr>
              <a:t> na všech čtyřech, trénoval skokem z druhých pater budov</a:t>
            </a:r>
          </a:p>
          <a:p>
            <a:r>
              <a:rPr lang="cs-CZ" dirty="0">
                <a:latin typeface="Agency FB" pitchFamily="34" charset="0"/>
              </a:rPr>
              <a:t>Přezdívka „</a:t>
            </a:r>
            <a:r>
              <a:rPr lang="cs-CZ" dirty="0" err="1">
                <a:latin typeface="Agency FB" pitchFamily="34" charset="0"/>
              </a:rPr>
              <a:t>octopous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feet</a:t>
            </a:r>
            <a:r>
              <a:rPr lang="cs-CZ" dirty="0">
                <a:latin typeface="Agency FB" pitchFamily="34" charset="0"/>
              </a:rPr>
              <a:t>“ </a:t>
            </a:r>
          </a:p>
          <a:p>
            <a:r>
              <a:rPr lang="cs-CZ" dirty="0">
                <a:latin typeface="Agency FB" pitchFamily="34" charset="0"/>
              </a:rPr>
              <a:t>Osobní technika </a:t>
            </a:r>
            <a:r>
              <a:rPr lang="cs-CZ" dirty="0" err="1">
                <a:latin typeface="Agency FB" pitchFamily="34" charset="0"/>
              </a:rPr>
              <a:t>Yama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Arashi</a:t>
            </a:r>
            <a:endParaRPr lang="cs-CZ" dirty="0">
              <a:latin typeface="Agency FB" pitchFamily="34" charset="0"/>
            </a:endParaRPr>
          </a:p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347864" y="3356992"/>
            <a:ext cx="2123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Jako první získal 10. </a:t>
            </a:r>
            <a:r>
              <a:rPr lang="cs-CZ" dirty="0" err="1">
                <a:latin typeface="Agency FB" pitchFamily="34" charset="0"/>
              </a:rPr>
              <a:t>dan</a:t>
            </a:r>
            <a:r>
              <a:rPr lang="cs-CZ" dirty="0">
                <a:latin typeface="Agency FB" pitchFamily="34" charset="0"/>
              </a:rPr>
              <a:t> (</a:t>
            </a:r>
            <a:r>
              <a:rPr lang="cs-CZ" dirty="0" err="1">
                <a:latin typeface="Agency FB" pitchFamily="34" charset="0"/>
              </a:rPr>
              <a:t>Judan</a:t>
            </a:r>
            <a:r>
              <a:rPr lang="cs-CZ" dirty="0">
                <a:latin typeface="Agency FB" pitchFamily="34" charset="0"/>
              </a:rPr>
              <a:t>)</a:t>
            </a:r>
          </a:p>
          <a:p>
            <a:r>
              <a:rPr lang="cs-CZ" dirty="0">
                <a:latin typeface="Agency FB" pitchFamily="34" charset="0"/>
              </a:rPr>
              <a:t>Agresivní povaha, vyhledával pouliční bitky, v jedné porazil 17 lidí, 3 zabil – rozkol s </a:t>
            </a:r>
            <a:r>
              <a:rPr lang="cs-CZ" dirty="0" err="1">
                <a:latin typeface="Agency FB" pitchFamily="34" charset="0"/>
              </a:rPr>
              <a:t>Kanem</a:t>
            </a:r>
            <a:r>
              <a:rPr lang="cs-CZ" dirty="0">
                <a:latin typeface="Agency FB" pitchFamily="34" charset="0"/>
              </a:rPr>
              <a:t> – vyzval ho na souboj, </a:t>
            </a:r>
            <a:r>
              <a:rPr lang="cs-CZ" dirty="0" err="1">
                <a:latin typeface="Agency FB" pitchFamily="34" charset="0"/>
              </a:rPr>
              <a:t>Kano</a:t>
            </a:r>
            <a:r>
              <a:rPr lang="cs-CZ" dirty="0">
                <a:latin typeface="Agency FB" pitchFamily="34" charset="0"/>
              </a:rPr>
              <a:t> mu promluvil do duše (byl z něj potom jiný člověk)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012160" y="3284984"/>
            <a:ext cx="262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gency FB" pitchFamily="34" charset="0"/>
              </a:rPr>
              <a:t>Patřil mezi tzv. čtyři strážce/ krále juda</a:t>
            </a:r>
          </a:p>
          <a:p>
            <a:r>
              <a:rPr lang="cs-CZ" dirty="0">
                <a:latin typeface="Agency FB" pitchFamily="34" charset="0"/>
              </a:rPr>
              <a:t>Jeden z nejschopnějších judistů své doby „démon </a:t>
            </a:r>
            <a:r>
              <a:rPr lang="cs-CZ" dirty="0" err="1">
                <a:latin typeface="Agency FB" pitchFamily="34" charset="0"/>
              </a:rPr>
              <a:t>Yokoyama</a:t>
            </a:r>
            <a:r>
              <a:rPr lang="cs-CZ" dirty="0">
                <a:latin typeface="Agency FB" pitchFamily="34" charset="0"/>
              </a:rPr>
              <a:t>“</a:t>
            </a:r>
          </a:p>
          <a:p>
            <a:r>
              <a:rPr lang="cs-CZ" dirty="0">
                <a:latin typeface="Agency FB" pitchFamily="34" charset="0"/>
              </a:rPr>
              <a:t>Známý pro svou velikost, vůli pořád trénovat (i na procházkách za sebou tahal na provaze závaží) a zápasit</a:t>
            </a:r>
          </a:p>
          <a:p>
            <a:r>
              <a:rPr lang="cs-CZ" dirty="0">
                <a:latin typeface="Agency FB" pitchFamily="34" charset="0"/>
              </a:rPr>
              <a:t>útočil na žáky věřil, že musí být vždy ve střehu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p-and-coming prodigies and students of Kano during the Kami-Nibancho era (around 1885). Jojiro Tomita, Shiro Saigo, Yoshiaki Yamashita, Takejiro Yuasa and others can be seen around Kano Jigoro in the cen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762500" cy="264795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1520" y="364502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(1885)</a:t>
            </a:r>
            <a:r>
              <a:rPr lang="cs-CZ" dirty="0" err="1"/>
              <a:t>Jojiro</a:t>
            </a:r>
            <a:r>
              <a:rPr lang="cs-CZ" dirty="0"/>
              <a:t> </a:t>
            </a:r>
            <a:r>
              <a:rPr lang="cs-CZ" dirty="0" err="1"/>
              <a:t>Tomita</a:t>
            </a:r>
            <a:r>
              <a:rPr lang="cs-CZ" dirty="0"/>
              <a:t>, </a:t>
            </a:r>
            <a:r>
              <a:rPr lang="cs-CZ" dirty="0" err="1"/>
              <a:t>Shiro</a:t>
            </a:r>
            <a:r>
              <a:rPr lang="cs-CZ" dirty="0"/>
              <a:t> </a:t>
            </a:r>
            <a:r>
              <a:rPr lang="cs-CZ" dirty="0" err="1"/>
              <a:t>Saigo</a:t>
            </a:r>
            <a:r>
              <a:rPr lang="cs-CZ" dirty="0"/>
              <a:t>, </a:t>
            </a:r>
            <a:r>
              <a:rPr lang="cs-CZ" dirty="0" err="1"/>
              <a:t>Yoshiaki</a:t>
            </a:r>
            <a:r>
              <a:rPr lang="cs-CZ" dirty="0"/>
              <a:t> </a:t>
            </a:r>
            <a:r>
              <a:rPr lang="cs-CZ" dirty="0" err="1"/>
              <a:t>Yamashita</a:t>
            </a:r>
            <a:r>
              <a:rPr lang="cs-CZ" dirty="0"/>
              <a:t>, </a:t>
            </a:r>
            <a:r>
              <a:rPr lang="cs-CZ" dirty="0" err="1"/>
              <a:t>Takejiro</a:t>
            </a:r>
            <a:r>
              <a:rPr lang="cs-CZ" dirty="0"/>
              <a:t> </a:t>
            </a:r>
            <a:r>
              <a:rPr lang="cs-CZ" dirty="0" err="1"/>
              <a:t>Yuasa</a:t>
            </a:r>
            <a:r>
              <a:rPr lang="cs-CZ" dirty="0"/>
              <a:t> ,</a:t>
            </a:r>
            <a:r>
              <a:rPr lang="cs-CZ" dirty="0" err="1"/>
              <a:t>Kano</a:t>
            </a:r>
            <a:r>
              <a:rPr lang="cs-CZ" dirty="0"/>
              <a:t> </a:t>
            </a:r>
            <a:r>
              <a:rPr lang="cs-CZ" dirty="0" err="1"/>
              <a:t>Jigoro</a:t>
            </a:r>
            <a:r>
              <a:rPr lang="cs-CZ" dirty="0"/>
              <a:t> ve středu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2200" dirty="0"/>
          </a:p>
          <a:p>
            <a:r>
              <a:rPr lang="cs-CZ" sz="2200" dirty="0"/>
              <a:t>"Svět se mění a </a:t>
            </a:r>
            <a:r>
              <a:rPr lang="cs-CZ" sz="2200" dirty="0" err="1"/>
              <a:t>Ju</a:t>
            </a:r>
            <a:r>
              <a:rPr lang="cs-CZ" sz="2200" dirty="0"/>
              <a:t> </a:t>
            </a:r>
            <a:r>
              <a:rPr lang="cs-CZ" sz="2200" dirty="0" err="1"/>
              <a:t>Jutsu</a:t>
            </a:r>
            <a:r>
              <a:rPr lang="cs-CZ" sz="2200" dirty="0"/>
              <a:t> se musí změnit také. Nemyslím si, že je praktické omezovat se na jeden konkrétní styl. Už nevidím žádný smysl držet techniky jednotlivých škol </a:t>
            </a:r>
            <a:r>
              <a:rPr lang="cs-CZ" sz="2200" dirty="0" err="1"/>
              <a:t>Ju</a:t>
            </a:r>
            <a:r>
              <a:rPr lang="cs-CZ" sz="2200" dirty="0"/>
              <a:t> </a:t>
            </a:r>
            <a:r>
              <a:rPr lang="cs-CZ" sz="2200" dirty="0" err="1"/>
              <a:t>Jutsu</a:t>
            </a:r>
            <a:r>
              <a:rPr lang="cs-CZ" sz="2200" dirty="0"/>
              <a:t> v tajnosti. Bylo by lepší experimentovat s celou řadou technik a vybrat ty, které chcete použít, a v případě potřeby je změnit. Rád bych vzal ty nejlepší techniky ze stylu </a:t>
            </a:r>
            <a:r>
              <a:rPr lang="cs-CZ" sz="2200" dirty="0" err="1"/>
              <a:t>Yoshin</a:t>
            </a:r>
            <a:r>
              <a:rPr lang="cs-CZ" sz="2200" dirty="0"/>
              <a:t> a nejlepší techniky ze spousty dalších stylů a všechny je zkombinoval do vytvořit </a:t>
            </a:r>
            <a:r>
              <a:rPr lang="cs-CZ" sz="2200" dirty="0" err="1"/>
              <a:t>ultimátní</a:t>
            </a:r>
            <a:r>
              <a:rPr lang="cs-CZ" sz="2200" dirty="0"/>
              <a:t> formu </a:t>
            </a:r>
            <a:r>
              <a:rPr lang="cs-CZ" sz="2200" dirty="0" err="1"/>
              <a:t>Ju</a:t>
            </a:r>
            <a:r>
              <a:rPr lang="cs-CZ" sz="2200" dirty="0"/>
              <a:t> </a:t>
            </a:r>
            <a:r>
              <a:rPr lang="cs-CZ" sz="2200" dirty="0" err="1"/>
              <a:t>Jutsu</a:t>
            </a:r>
            <a:r>
              <a:rPr lang="cs-CZ" sz="2200" dirty="0"/>
              <a:t>. Minulý rok poté, co jsme vystupovali pro prezidenta Granta, mistr </a:t>
            </a:r>
            <a:r>
              <a:rPr lang="cs-CZ" sz="2200" dirty="0" err="1"/>
              <a:t>Fukuda</a:t>
            </a:r>
            <a:r>
              <a:rPr lang="cs-CZ" sz="2200" dirty="0"/>
              <a:t> mluvil o tom, že přinese </a:t>
            </a:r>
            <a:r>
              <a:rPr lang="cs-CZ" sz="2200" dirty="0" err="1"/>
              <a:t>Ju</a:t>
            </a:r>
            <a:r>
              <a:rPr lang="cs-CZ" sz="2200" dirty="0"/>
              <a:t> </a:t>
            </a:r>
            <a:r>
              <a:rPr lang="cs-CZ" sz="2200" dirty="0" err="1"/>
              <a:t>Jutsu</a:t>
            </a:r>
            <a:r>
              <a:rPr lang="cs-CZ" sz="2200" dirty="0"/>
              <a:t> zbytku světa. Abychom toho dosáhli, nemůžeme se spoléhat pouze na jeden konkrétní styl – potřebujeme kombinaci z nejlepších technik ze všech hlavních škol </a:t>
            </a:r>
            <a:r>
              <a:rPr lang="cs-CZ" sz="2200" dirty="0" err="1"/>
              <a:t>Ju</a:t>
            </a:r>
            <a:r>
              <a:rPr lang="cs-CZ" sz="2200" dirty="0"/>
              <a:t> </a:t>
            </a:r>
            <a:r>
              <a:rPr lang="cs-CZ" sz="2200" dirty="0" err="1"/>
              <a:t>Jutsu</a:t>
            </a:r>
            <a:r>
              <a:rPr lang="cs-CZ" sz="2200" dirty="0"/>
              <a:t>. To je to, co bych chtěl naučit zbytek světa." — </a:t>
            </a:r>
            <a:r>
              <a:rPr lang="cs-CZ" sz="2200" dirty="0" err="1"/>
              <a:t>Jigoro</a:t>
            </a:r>
            <a:r>
              <a:rPr lang="cs-CZ" sz="2200" dirty="0"/>
              <a:t> </a:t>
            </a:r>
            <a:r>
              <a:rPr lang="cs-CZ" sz="2200" dirty="0" err="1"/>
              <a:t>Kano</a:t>
            </a:r>
            <a:r>
              <a:rPr lang="cs-CZ" sz="2200" dirty="0"/>
              <a:t>, 1880</a:t>
            </a:r>
            <a:endParaRPr lang="cs-CZ" sz="1000" dirty="0"/>
          </a:p>
          <a:p>
            <a:pPr>
              <a:buNone/>
            </a:pPr>
            <a:endParaRPr lang="cs-CZ" sz="1000" dirty="0"/>
          </a:p>
          <a:p>
            <a:endParaRPr lang="cs-CZ" sz="1000" dirty="0"/>
          </a:p>
          <a:p>
            <a:pPr>
              <a:buNone/>
            </a:pPr>
            <a:r>
              <a:rPr lang="cs-CZ" sz="1000" dirty="0"/>
              <a:t>(ORIGINÁL)</a:t>
            </a:r>
          </a:p>
          <a:p>
            <a:r>
              <a:rPr lang="cs-CZ" sz="1000" dirty="0"/>
              <a:t>"</a:t>
            </a:r>
            <a:r>
              <a:rPr lang="cs-CZ" sz="1000" i="1" dirty="0"/>
              <a:t>The </a:t>
            </a:r>
            <a:r>
              <a:rPr lang="cs-CZ" sz="1000" i="1" dirty="0" err="1"/>
              <a:t>world</a:t>
            </a:r>
            <a:r>
              <a:rPr lang="cs-CZ" sz="1000" i="1" dirty="0"/>
              <a:t> </a:t>
            </a:r>
            <a:r>
              <a:rPr lang="cs-CZ" sz="1000" i="1" dirty="0" err="1"/>
              <a:t>is</a:t>
            </a:r>
            <a:r>
              <a:rPr lang="cs-CZ" sz="1000" i="1" dirty="0"/>
              <a:t> </a:t>
            </a:r>
            <a:r>
              <a:rPr lang="cs-CZ" sz="1000" i="1" dirty="0" err="1"/>
              <a:t>changing</a:t>
            </a:r>
            <a:r>
              <a:rPr lang="cs-CZ" sz="1000" i="1" dirty="0"/>
              <a:t> and </a:t>
            </a:r>
            <a:r>
              <a:rPr lang="cs-CZ" sz="1000" i="1" dirty="0" err="1"/>
              <a:t>Ju</a:t>
            </a:r>
            <a:r>
              <a:rPr lang="cs-CZ" sz="1000" i="1" dirty="0"/>
              <a:t> </a:t>
            </a:r>
            <a:r>
              <a:rPr lang="cs-CZ" sz="1000" i="1" dirty="0" err="1"/>
              <a:t>Jutsu</a:t>
            </a:r>
            <a:r>
              <a:rPr lang="cs-CZ" sz="1000" i="1" dirty="0"/>
              <a:t> has to </a:t>
            </a:r>
            <a:r>
              <a:rPr lang="cs-CZ" sz="1000" i="1" dirty="0" err="1"/>
              <a:t>change</a:t>
            </a:r>
            <a:r>
              <a:rPr lang="cs-CZ" sz="1000" i="1" dirty="0"/>
              <a:t> </a:t>
            </a:r>
            <a:r>
              <a:rPr lang="cs-CZ" sz="1000" i="1" dirty="0" err="1"/>
              <a:t>too</a:t>
            </a:r>
            <a:r>
              <a:rPr lang="cs-CZ" sz="1000" i="1" dirty="0"/>
              <a:t>. I don’t </a:t>
            </a:r>
            <a:r>
              <a:rPr lang="cs-CZ" sz="1000" i="1" dirty="0" err="1"/>
              <a:t>think</a:t>
            </a:r>
            <a:r>
              <a:rPr lang="cs-CZ" sz="1000" i="1" dirty="0"/>
              <a:t> </a:t>
            </a:r>
            <a:r>
              <a:rPr lang="cs-CZ" sz="1000" i="1" dirty="0" err="1"/>
              <a:t>it’s</a:t>
            </a:r>
            <a:r>
              <a:rPr lang="cs-CZ" sz="1000" i="1" dirty="0"/>
              <a:t> </a:t>
            </a:r>
            <a:r>
              <a:rPr lang="cs-CZ" sz="1000" i="1" dirty="0" err="1"/>
              <a:t>practical</a:t>
            </a:r>
            <a:r>
              <a:rPr lang="cs-CZ" sz="1000" i="1" dirty="0"/>
              <a:t> to limit </a:t>
            </a:r>
            <a:r>
              <a:rPr lang="cs-CZ" sz="1000" i="1" dirty="0" err="1"/>
              <a:t>ourselves</a:t>
            </a:r>
            <a:r>
              <a:rPr lang="cs-CZ" sz="1000" i="1" dirty="0"/>
              <a:t> to one </a:t>
            </a:r>
            <a:r>
              <a:rPr lang="cs-CZ" sz="1000" i="1" dirty="0" err="1"/>
              <a:t>particular</a:t>
            </a:r>
            <a:r>
              <a:rPr lang="cs-CZ" sz="1000" i="1" dirty="0"/>
              <a:t> style. I no </a:t>
            </a:r>
            <a:r>
              <a:rPr lang="cs-CZ" sz="1000" i="1" dirty="0" err="1"/>
              <a:t>longer</a:t>
            </a:r>
            <a:r>
              <a:rPr lang="cs-CZ" sz="1000" i="1" dirty="0"/>
              <a:t> </a:t>
            </a:r>
            <a:r>
              <a:rPr lang="cs-CZ" sz="1000" i="1" dirty="0" err="1"/>
              <a:t>see</a:t>
            </a:r>
            <a:r>
              <a:rPr lang="cs-CZ" sz="1000" i="1" dirty="0"/>
              <a:t> any point in </a:t>
            </a:r>
            <a:r>
              <a:rPr lang="cs-CZ" sz="1000" i="1" dirty="0" err="1"/>
              <a:t>keeping</a:t>
            </a:r>
            <a:r>
              <a:rPr lang="cs-CZ" sz="1000" i="1" dirty="0"/>
              <a:t> the </a:t>
            </a:r>
            <a:r>
              <a:rPr lang="cs-CZ" sz="1000" i="1" dirty="0" err="1"/>
              <a:t>techniques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each</a:t>
            </a:r>
            <a:r>
              <a:rPr lang="cs-CZ" sz="1000" i="1" dirty="0"/>
              <a:t> </a:t>
            </a:r>
            <a:r>
              <a:rPr lang="cs-CZ" sz="1000" i="1" dirty="0" err="1"/>
              <a:t>Ju</a:t>
            </a:r>
            <a:r>
              <a:rPr lang="cs-CZ" sz="1000" i="1" dirty="0"/>
              <a:t> </a:t>
            </a:r>
            <a:r>
              <a:rPr lang="cs-CZ" sz="1000" i="1" dirty="0" err="1"/>
              <a:t>Jutsu</a:t>
            </a:r>
            <a:r>
              <a:rPr lang="cs-CZ" sz="1000" i="1" dirty="0"/>
              <a:t> </a:t>
            </a:r>
            <a:r>
              <a:rPr lang="cs-CZ" sz="1000" i="1" dirty="0" err="1"/>
              <a:t>school</a:t>
            </a:r>
            <a:r>
              <a:rPr lang="cs-CZ" sz="1000" i="1" dirty="0"/>
              <a:t> a </a:t>
            </a:r>
            <a:r>
              <a:rPr lang="cs-CZ" sz="1000" i="1" dirty="0" err="1"/>
              <a:t>secret</a:t>
            </a:r>
            <a:r>
              <a:rPr lang="cs-CZ" sz="1000" i="1" dirty="0"/>
              <a:t>. It </a:t>
            </a:r>
            <a:r>
              <a:rPr lang="cs-CZ" sz="1000" i="1" dirty="0" err="1"/>
              <a:t>would</a:t>
            </a:r>
            <a:r>
              <a:rPr lang="cs-CZ" sz="1000" i="1" dirty="0"/>
              <a:t> </a:t>
            </a:r>
            <a:r>
              <a:rPr lang="cs-CZ" sz="1000" i="1" dirty="0" err="1"/>
              <a:t>be</a:t>
            </a:r>
            <a:r>
              <a:rPr lang="cs-CZ" sz="1000" i="1" dirty="0"/>
              <a:t> </a:t>
            </a:r>
            <a:r>
              <a:rPr lang="cs-CZ" sz="1000" i="1" dirty="0" err="1"/>
              <a:t>better</a:t>
            </a:r>
            <a:r>
              <a:rPr lang="cs-CZ" sz="1000" i="1" dirty="0"/>
              <a:t> to experiment with a </a:t>
            </a:r>
            <a:r>
              <a:rPr lang="cs-CZ" sz="1000" i="1" dirty="0" err="1"/>
              <a:t>whole</a:t>
            </a:r>
            <a:r>
              <a:rPr lang="cs-CZ" sz="1000" i="1" dirty="0"/>
              <a:t> </a:t>
            </a:r>
            <a:r>
              <a:rPr lang="cs-CZ" sz="1000" i="1" dirty="0" err="1"/>
              <a:t>range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techniques</a:t>
            </a:r>
            <a:r>
              <a:rPr lang="cs-CZ" sz="1000" i="1" dirty="0"/>
              <a:t> and </a:t>
            </a:r>
            <a:r>
              <a:rPr lang="cs-CZ" sz="1000" i="1" dirty="0" err="1"/>
              <a:t>select</a:t>
            </a:r>
            <a:r>
              <a:rPr lang="cs-CZ" sz="1000" i="1" dirty="0"/>
              <a:t> the </a:t>
            </a:r>
            <a:r>
              <a:rPr lang="cs-CZ" sz="1000" i="1" dirty="0" err="1"/>
              <a:t>ones</a:t>
            </a:r>
            <a:r>
              <a:rPr lang="cs-CZ" sz="1000" i="1" dirty="0"/>
              <a:t> </a:t>
            </a:r>
            <a:r>
              <a:rPr lang="cs-CZ" sz="1000" i="1" dirty="0" err="1"/>
              <a:t>you</a:t>
            </a:r>
            <a:r>
              <a:rPr lang="cs-CZ" sz="1000" i="1" dirty="0"/>
              <a:t> </a:t>
            </a:r>
            <a:r>
              <a:rPr lang="cs-CZ" sz="1000" i="1" dirty="0" err="1"/>
              <a:t>want</a:t>
            </a:r>
            <a:r>
              <a:rPr lang="cs-CZ" sz="1000" i="1" dirty="0"/>
              <a:t> to use, </a:t>
            </a:r>
            <a:r>
              <a:rPr lang="cs-CZ" sz="1000" i="1" dirty="0" err="1"/>
              <a:t>changing</a:t>
            </a:r>
            <a:r>
              <a:rPr lang="cs-CZ" sz="1000" i="1" dirty="0"/>
              <a:t> </a:t>
            </a:r>
            <a:r>
              <a:rPr lang="cs-CZ" sz="1000" i="1" dirty="0" err="1"/>
              <a:t>them</a:t>
            </a:r>
            <a:r>
              <a:rPr lang="cs-CZ" sz="1000" i="1" dirty="0"/>
              <a:t> </a:t>
            </a:r>
            <a:r>
              <a:rPr lang="cs-CZ" sz="1000" i="1" dirty="0" err="1"/>
              <a:t>if</a:t>
            </a:r>
            <a:r>
              <a:rPr lang="cs-CZ" sz="1000" i="1" dirty="0"/>
              <a:t> </a:t>
            </a:r>
            <a:r>
              <a:rPr lang="cs-CZ" sz="1000" i="1" dirty="0" err="1"/>
              <a:t>necessary</a:t>
            </a:r>
            <a:r>
              <a:rPr lang="cs-CZ" sz="1000" i="1" dirty="0"/>
              <a:t>. I’d </a:t>
            </a:r>
            <a:r>
              <a:rPr lang="cs-CZ" sz="1000" i="1" dirty="0" err="1"/>
              <a:t>like</a:t>
            </a:r>
            <a:r>
              <a:rPr lang="cs-CZ" sz="1000" i="1" dirty="0"/>
              <a:t> to </a:t>
            </a:r>
            <a:r>
              <a:rPr lang="cs-CZ" sz="1000" i="1" dirty="0" err="1"/>
              <a:t>take</a:t>
            </a:r>
            <a:r>
              <a:rPr lang="cs-CZ" sz="1000" i="1" dirty="0"/>
              <a:t> the </a:t>
            </a:r>
            <a:r>
              <a:rPr lang="cs-CZ" sz="1000" i="1" dirty="0" err="1"/>
              <a:t>best</a:t>
            </a:r>
            <a:r>
              <a:rPr lang="cs-CZ" sz="1000" i="1" dirty="0"/>
              <a:t> </a:t>
            </a:r>
            <a:r>
              <a:rPr lang="cs-CZ" sz="1000" i="1" dirty="0" err="1"/>
              <a:t>techniques</a:t>
            </a:r>
            <a:r>
              <a:rPr lang="cs-CZ" sz="1000" i="1" dirty="0"/>
              <a:t> </a:t>
            </a:r>
            <a:r>
              <a:rPr lang="cs-CZ" sz="1000" i="1" dirty="0" err="1"/>
              <a:t>from</a:t>
            </a:r>
            <a:r>
              <a:rPr lang="cs-CZ" sz="1000" i="1" dirty="0"/>
              <a:t> the </a:t>
            </a:r>
            <a:r>
              <a:rPr lang="cs-CZ" sz="1000" i="1" dirty="0" err="1"/>
              <a:t>Yoshin</a:t>
            </a:r>
            <a:r>
              <a:rPr lang="cs-CZ" sz="1000" i="1" dirty="0"/>
              <a:t> style and the </a:t>
            </a:r>
            <a:r>
              <a:rPr lang="cs-CZ" sz="1000" i="1" dirty="0" err="1"/>
              <a:t>best</a:t>
            </a:r>
            <a:r>
              <a:rPr lang="cs-CZ" sz="1000" i="1" dirty="0"/>
              <a:t> </a:t>
            </a:r>
            <a:r>
              <a:rPr lang="cs-CZ" sz="1000" i="1" dirty="0" err="1"/>
              <a:t>techniques</a:t>
            </a:r>
            <a:r>
              <a:rPr lang="cs-CZ" sz="1000" i="1" dirty="0"/>
              <a:t> </a:t>
            </a:r>
            <a:r>
              <a:rPr lang="cs-CZ" sz="1000" i="1" dirty="0" err="1"/>
              <a:t>from</a:t>
            </a:r>
            <a:r>
              <a:rPr lang="cs-CZ" sz="1000" i="1" dirty="0"/>
              <a:t> a lot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other</a:t>
            </a:r>
            <a:r>
              <a:rPr lang="cs-CZ" sz="1000" i="1" dirty="0"/>
              <a:t> </a:t>
            </a:r>
            <a:r>
              <a:rPr lang="cs-CZ" sz="1000" i="1" dirty="0" err="1"/>
              <a:t>styles</a:t>
            </a:r>
            <a:r>
              <a:rPr lang="cs-CZ" sz="1000" i="1" dirty="0"/>
              <a:t> and </a:t>
            </a:r>
            <a:r>
              <a:rPr lang="cs-CZ" sz="1000" i="1" dirty="0" err="1"/>
              <a:t>combine</a:t>
            </a:r>
            <a:r>
              <a:rPr lang="cs-CZ" sz="1000" i="1" dirty="0"/>
              <a:t> </a:t>
            </a:r>
            <a:r>
              <a:rPr lang="cs-CZ" sz="1000" i="1" dirty="0" err="1"/>
              <a:t>them</a:t>
            </a:r>
            <a:r>
              <a:rPr lang="cs-CZ" sz="1000" i="1" dirty="0"/>
              <a:t> </a:t>
            </a:r>
            <a:r>
              <a:rPr lang="cs-CZ" sz="1000" i="1" dirty="0" err="1"/>
              <a:t>all</a:t>
            </a:r>
            <a:r>
              <a:rPr lang="cs-CZ" sz="1000" i="1" dirty="0"/>
              <a:t> to </a:t>
            </a:r>
            <a:r>
              <a:rPr lang="cs-CZ" sz="1000" i="1" dirty="0" err="1"/>
              <a:t>create</a:t>
            </a:r>
            <a:r>
              <a:rPr lang="cs-CZ" sz="1000" i="1" dirty="0"/>
              <a:t> the </a:t>
            </a:r>
            <a:r>
              <a:rPr lang="cs-CZ" sz="1000" i="1" dirty="0" err="1"/>
              <a:t>ultimate</a:t>
            </a:r>
            <a:r>
              <a:rPr lang="cs-CZ" sz="1000" i="1" dirty="0"/>
              <a:t> </a:t>
            </a:r>
            <a:r>
              <a:rPr lang="cs-CZ" sz="1000" i="1" dirty="0" err="1"/>
              <a:t>form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Ju</a:t>
            </a:r>
            <a:r>
              <a:rPr lang="cs-CZ" sz="1000" i="1" dirty="0"/>
              <a:t> </a:t>
            </a:r>
            <a:r>
              <a:rPr lang="cs-CZ" sz="1000" i="1" dirty="0" err="1"/>
              <a:t>Jutsu</a:t>
            </a:r>
            <a:r>
              <a:rPr lang="cs-CZ" sz="1000" i="1" dirty="0"/>
              <a:t>. Last </a:t>
            </a:r>
            <a:r>
              <a:rPr lang="cs-CZ" sz="1000" i="1" dirty="0" err="1"/>
              <a:t>year</a:t>
            </a:r>
            <a:r>
              <a:rPr lang="cs-CZ" sz="1000" i="1" dirty="0"/>
              <a:t> </a:t>
            </a:r>
            <a:r>
              <a:rPr lang="cs-CZ" sz="1000" i="1" dirty="0" err="1"/>
              <a:t>after</a:t>
            </a:r>
            <a:r>
              <a:rPr lang="cs-CZ" sz="1000" i="1" dirty="0"/>
              <a:t> </a:t>
            </a:r>
            <a:r>
              <a:rPr lang="cs-CZ" sz="1000" i="1" dirty="0" err="1"/>
              <a:t>we</a:t>
            </a:r>
            <a:r>
              <a:rPr lang="cs-CZ" sz="1000" i="1" dirty="0"/>
              <a:t> </a:t>
            </a:r>
            <a:r>
              <a:rPr lang="cs-CZ" sz="1000" i="1" dirty="0" err="1"/>
              <a:t>performed</a:t>
            </a:r>
            <a:r>
              <a:rPr lang="cs-CZ" sz="1000" i="1" dirty="0"/>
              <a:t> </a:t>
            </a:r>
            <a:r>
              <a:rPr lang="cs-CZ" sz="1000" i="1" dirty="0" err="1"/>
              <a:t>for</a:t>
            </a:r>
            <a:r>
              <a:rPr lang="cs-CZ" sz="1000" i="1" dirty="0"/>
              <a:t> President Grant, Master </a:t>
            </a:r>
            <a:r>
              <a:rPr lang="cs-CZ" sz="1000" i="1" dirty="0" err="1"/>
              <a:t>Fukuda</a:t>
            </a:r>
            <a:r>
              <a:rPr lang="cs-CZ" sz="1000" i="1" dirty="0"/>
              <a:t> </a:t>
            </a:r>
            <a:r>
              <a:rPr lang="cs-CZ" sz="1000" i="1" dirty="0" err="1"/>
              <a:t>spoke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bringing</a:t>
            </a:r>
            <a:r>
              <a:rPr lang="cs-CZ" sz="1000" i="1" dirty="0"/>
              <a:t> </a:t>
            </a:r>
            <a:r>
              <a:rPr lang="cs-CZ" sz="1000" i="1" dirty="0" err="1"/>
              <a:t>Ju</a:t>
            </a:r>
            <a:r>
              <a:rPr lang="cs-CZ" sz="1000" i="1" dirty="0"/>
              <a:t> </a:t>
            </a:r>
            <a:r>
              <a:rPr lang="cs-CZ" sz="1000" i="1" dirty="0" err="1"/>
              <a:t>Jutsu</a:t>
            </a:r>
            <a:r>
              <a:rPr lang="cs-CZ" sz="1000" i="1" dirty="0"/>
              <a:t> to the rest </a:t>
            </a:r>
            <a:r>
              <a:rPr lang="cs-CZ" sz="1000" i="1" dirty="0" err="1"/>
              <a:t>of</a:t>
            </a:r>
            <a:r>
              <a:rPr lang="cs-CZ" sz="1000" i="1" dirty="0"/>
              <a:t> the </a:t>
            </a:r>
            <a:r>
              <a:rPr lang="cs-CZ" sz="1000" i="1" dirty="0" err="1"/>
              <a:t>world</a:t>
            </a:r>
            <a:r>
              <a:rPr lang="cs-CZ" sz="1000" i="1" dirty="0"/>
              <a:t>. To do </a:t>
            </a:r>
            <a:r>
              <a:rPr lang="cs-CZ" sz="1000" i="1" dirty="0" err="1"/>
              <a:t>that</a:t>
            </a:r>
            <a:r>
              <a:rPr lang="cs-CZ" sz="1000" i="1" dirty="0"/>
              <a:t>, </a:t>
            </a:r>
            <a:r>
              <a:rPr lang="cs-CZ" sz="1000" i="1" dirty="0" err="1"/>
              <a:t>we</a:t>
            </a:r>
            <a:r>
              <a:rPr lang="cs-CZ" sz="1000" i="1" dirty="0"/>
              <a:t> </a:t>
            </a:r>
            <a:r>
              <a:rPr lang="cs-CZ" sz="1000" i="1" dirty="0" err="1"/>
              <a:t>can’t</a:t>
            </a:r>
            <a:r>
              <a:rPr lang="cs-CZ" sz="1000" i="1" dirty="0"/>
              <a:t> rely on just one </a:t>
            </a:r>
            <a:r>
              <a:rPr lang="cs-CZ" sz="1000" i="1" dirty="0" err="1"/>
              <a:t>particular</a:t>
            </a:r>
            <a:r>
              <a:rPr lang="cs-CZ" sz="1000" i="1" dirty="0"/>
              <a:t> style – </a:t>
            </a:r>
            <a:r>
              <a:rPr lang="cs-CZ" sz="1000" i="1" dirty="0" err="1"/>
              <a:t>we</a:t>
            </a:r>
            <a:r>
              <a:rPr lang="cs-CZ" sz="1000" i="1" dirty="0"/>
              <a:t> </a:t>
            </a:r>
            <a:r>
              <a:rPr lang="cs-CZ" sz="1000" i="1" dirty="0" err="1"/>
              <a:t>need</a:t>
            </a:r>
            <a:r>
              <a:rPr lang="cs-CZ" sz="1000" i="1" dirty="0"/>
              <a:t> a </a:t>
            </a:r>
            <a:r>
              <a:rPr lang="cs-CZ" sz="1000" i="1" dirty="0" err="1"/>
              <a:t>combination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the </a:t>
            </a:r>
            <a:r>
              <a:rPr lang="cs-CZ" sz="1000" i="1" dirty="0" err="1"/>
              <a:t>best</a:t>
            </a:r>
            <a:r>
              <a:rPr lang="cs-CZ" sz="1000" i="1" dirty="0"/>
              <a:t> </a:t>
            </a:r>
            <a:r>
              <a:rPr lang="cs-CZ" sz="1000" i="1" dirty="0" err="1"/>
              <a:t>techniques</a:t>
            </a:r>
            <a:r>
              <a:rPr lang="cs-CZ" sz="1000" i="1" dirty="0"/>
              <a:t> </a:t>
            </a:r>
            <a:r>
              <a:rPr lang="cs-CZ" sz="1000" i="1" dirty="0" err="1"/>
              <a:t>from</a:t>
            </a:r>
            <a:r>
              <a:rPr lang="cs-CZ" sz="1000" i="1" dirty="0"/>
              <a:t> </a:t>
            </a:r>
            <a:r>
              <a:rPr lang="cs-CZ" sz="1000" i="1" dirty="0" err="1"/>
              <a:t>all</a:t>
            </a:r>
            <a:r>
              <a:rPr lang="cs-CZ" sz="1000" i="1" dirty="0"/>
              <a:t> the major </a:t>
            </a:r>
            <a:r>
              <a:rPr lang="cs-CZ" sz="1000" i="1" dirty="0" err="1"/>
              <a:t>schools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Ju</a:t>
            </a:r>
            <a:r>
              <a:rPr lang="cs-CZ" sz="1000" i="1" dirty="0"/>
              <a:t> </a:t>
            </a:r>
            <a:r>
              <a:rPr lang="cs-CZ" sz="1000" i="1" dirty="0" err="1"/>
              <a:t>Jutsu</a:t>
            </a:r>
            <a:r>
              <a:rPr lang="cs-CZ" sz="1000" i="1" dirty="0"/>
              <a:t>. </a:t>
            </a:r>
            <a:r>
              <a:rPr lang="cs-CZ" sz="1000" i="1" dirty="0" err="1"/>
              <a:t>That’s</a:t>
            </a:r>
            <a:r>
              <a:rPr lang="cs-CZ" sz="1000" i="1" dirty="0"/>
              <a:t> </a:t>
            </a:r>
            <a:r>
              <a:rPr lang="cs-CZ" sz="1000" i="1" dirty="0" err="1"/>
              <a:t>what</a:t>
            </a:r>
            <a:r>
              <a:rPr lang="cs-CZ" sz="1000" i="1" dirty="0"/>
              <a:t> I’d </a:t>
            </a:r>
            <a:r>
              <a:rPr lang="cs-CZ" sz="1000" i="1" dirty="0" err="1"/>
              <a:t>like</a:t>
            </a:r>
            <a:r>
              <a:rPr lang="cs-CZ" sz="1000" i="1" dirty="0"/>
              <a:t> to </a:t>
            </a:r>
            <a:r>
              <a:rPr lang="cs-CZ" sz="1000" i="1" dirty="0" err="1"/>
              <a:t>teach</a:t>
            </a:r>
            <a:r>
              <a:rPr lang="cs-CZ" sz="1000" i="1" dirty="0"/>
              <a:t> to the rest </a:t>
            </a:r>
            <a:r>
              <a:rPr lang="cs-CZ" sz="1000" i="1" dirty="0" err="1"/>
              <a:t>of</a:t>
            </a:r>
            <a:r>
              <a:rPr lang="cs-CZ" sz="1000" i="1" dirty="0"/>
              <a:t> the </a:t>
            </a:r>
            <a:r>
              <a:rPr lang="cs-CZ" sz="1000" i="1" dirty="0" err="1"/>
              <a:t>world</a:t>
            </a:r>
            <a:r>
              <a:rPr lang="cs-CZ" sz="1000" i="1" dirty="0"/>
              <a:t>." — </a:t>
            </a:r>
            <a:r>
              <a:rPr lang="cs-CZ" sz="1000" b="1" i="1" dirty="0" err="1"/>
              <a:t>Jigoro</a:t>
            </a:r>
            <a:r>
              <a:rPr lang="cs-CZ" sz="1000" i="1" dirty="0"/>
              <a:t> </a:t>
            </a:r>
            <a:r>
              <a:rPr lang="cs-CZ" sz="1000" b="1" i="1" dirty="0" err="1"/>
              <a:t>Kano</a:t>
            </a:r>
            <a:r>
              <a:rPr lang="cs-CZ" sz="1000" b="1" i="1" dirty="0"/>
              <a:t>, 1880</a:t>
            </a:r>
            <a:r>
              <a:rPr lang="cs-CZ" sz="1000" dirty="0"/>
              <a:t> </a:t>
            </a:r>
            <a:r>
              <a:rPr lang="en-US" sz="1000" dirty="0"/>
              <a:t> </a:t>
            </a:r>
            <a:endParaRPr lang="cs-CZ" sz="1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" pitchFamily="34" charset="0"/>
              </a:rPr>
              <a:t>KODEX 1883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Arial Narrow" pitchFamily="34" charset="0"/>
              </a:rPr>
              <a:t>1. Přísahám, že se bez vážné příčiny nepřestanu zdokonalovat v judu</a:t>
            </a:r>
          </a:p>
          <a:p>
            <a:r>
              <a:rPr lang="cs-CZ" dirty="0">
                <a:latin typeface="Arial Narrow" pitchFamily="34" charset="0"/>
              </a:rPr>
              <a:t>2. Přísahám chovat se takovým způsobem, abych nikdy nezpůsobil újmu judu</a:t>
            </a:r>
          </a:p>
          <a:p>
            <a:r>
              <a:rPr lang="cs-CZ" dirty="0">
                <a:latin typeface="Arial Narrow" pitchFamily="34" charset="0"/>
              </a:rPr>
              <a:t>3. Přísahám nesdělovat vědomosti školy, bez souhlasu mistra</a:t>
            </a:r>
          </a:p>
          <a:p>
            <a:r>
              <a:rPr lang="cs-CZ" dirty="0">
                <a:latin typeface="Arial Narrow" pitchFamily="34" charset="0"/>
              </a:rPr>
              <a:t>4. Přísahám nevyučovat judo bez oznámení</a:t>
            </a:r>
          </a:p>
          <a:p>
            <a:r>
              <a:rPr lang="cs-CZ" dirty="0">
                <a:latin typeface="Arial Narrow" pitchFamily="34" charset="0"/>
              </a:rPr>
              <a:t>5. Přísahám chovat se v souladu se zásadami školy, v čase mé výuky a i po jejím ukončení, když budu sám vyučovat judo. Nikdy nebudu porušovat výše uvedené zásady.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" pitchFamily="34" charset="0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https://www.cudk.cz/jigoro-kano-new/</a:t>
            </a:r>
          </a:p>
          <a:p>
            <a:r>
              <a:rPr lang="cs-CZ" dirty="0"/>
              <a:t>http://www.judobystricenp.php5.cz/</a:t>
            </a:r>
            <a:r>
              <a:rPr lang="cs-CZ" dirty="0" err="1"/>
              <a:t>jigoro.php</a:t>
            </a:r>
            <a:r>
              <a:rPr lang="cs-CZ" dirty="0"/>
              <a:t>?</a:t>
            </a:r>
            <a:r>
              <a:rPr lang="cs-CZ" dirty="0" err="1"/>
              <a:t>kano</a:t>
            </a:r>
            <a:r>
              <a:rPr lang="cs-CZ" dirty="0"/>
              <a:t>=3</a:t>
            </a:r>
          </a:p>
          <a:p>
            <a:r>
              <a:rPr lang="cs-CZ" dirty="0"/>
              <a:t>https://www.kokushibudo.com/our-martiarl-arts-story/</a:t>
            </a:r>
          </a:p>
          <a:p>
            <a:r>
              <a:rPr lang="cs-CZ" dirty="0"/>
              <a:t>https://www.joc.or.jp/english/historyjapan/kano_jigoro04.html</a:t>
            </a:r>
          </a:p>
          <a:p>
            <a:r>
              <a:rPr lang="cs-CZ" dirty="0"/>
              <a:t>GOOGLE obrázky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16600" dirty="0">
                <a:latin typeface="Bahnschrift Light" pitchFamily="34" charset="0"/>
              </a:rPr>
              <a:t>KONEC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Bahnschrift Light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Datei:Japan location map.svg – Wikipedia"/>
          <p:cNvPicPr>
            <a:picLocks noChangeAspect="1" noChangeArrowheads="1"/>
          </p:cNvPicPr>
          <p:nvPr/>
        </p:nvPicPr>
        <p:blipFill>
          <a:blip r:embed="rId2" cstate="print"/>
          <a:srcRect l="20347" r="4369"/>
          <a:stretch>
            <a:fillRect/>
          </a:stretch>
        </p:blipFill>
        <p:spPr bwMode="auto">
          <a:xfrm>
            <a:off x="6084168" y="188640"/>
            <a:ext cx="2952328" cy="390984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5976664" cy="4536504"/>
          </a:xfrm>
        </p:spPr>
        <p:txBody>
          <a:bodyPr/>
          <a:lstStyle/>
          <a:p>
            <a:r>
              <a:rPr lang="ja-JP" altLang="en-US" sz="1400" dirty="0">
                <a:latin typeface="Agency FB" pitchFamily="34" charset="0"/>
              </a:rPr>
              <a:t>嘉納 治五郎</a:t>
            </a:r>
            <a:r>
              <a:rPr lang="cs-CZ" altLang="ja-JP" sz="1400" dirty="0">
                <a:latin typeface="Agency FB" pitchFamily="34" charset="0"/>
              </a:rPr>
              <a:t>, </a:t>
            </a:r>
            <a:r>
              <a:rPr lang="cs-CZ" sz="1400" dirty="0" err="1">
                <a:latin typeface="Agency FB" pitchFamily="34" charset="0"/>
              </a:rPr>
              <a:t>Džigro</a:t>
            </a:r>
            <a:r>
              <a:rPr lang="cs-CZ" sz="1400" dirty="0">
                <a:latin typeface="Agency FB" pitchFamily="34" charset="0"/>
              </a:rPr>
              <a:t> </a:t>
            </a:r>
            <a:r>
              <a:rPr lang="cs-CZ" sz="1400" dirty="0" err="1">
                <a:latin typeface="Agency FB" pitchFamily="34" charset="0"/>
              </a:rPr>
              <a:t>Kano</a:t>
            </a:r>
            <a:r>
              <a:rPr lang="cs-CZ" sz="1400" dirty="0">
                <a:latin typeface="Agency FB" pitchFamily="34" charset="0"/>
              </a:rPr>
              <a:t> (</a:t>
            </a:r>
            <a:r>
              <a:rPr lang="cs-CZ" sz="1400" dirty="0" err="1">
                <a:latin typeface="Agency FB" pitchFamily="34" charset="0"/>
              </a:rPr>
              <a:t>Eng</a:t>
            </a:r>
            <a:r>
              <a:rPr lang="cs-CZ" sz="1400" dirty="0">
                <a:latin typeface="Agency FB" pitchFamily="34" charset="0"/>
              </a:rPr>
              <a:t>), </a:t>
            </a:r>
            <a:r>
              <a:rPr lang="cs-CZ" sz="1400" dirty="0" err="1">
                <a:latin typeface="Agency FB" pitchFamily="34" charset="0"/>
              </a:rPr>
              <a:t>Jigoro</a:t>
            </a:r>
            <a:r>
              <a:rPr lang="cs-CZ" sz="1400" dirty="0">
                <a:latin typeface="Agency FB" pitchFamily="34" charset="0"/>
              </a:rPr>
              <a:t> </a:t>
            </a:r>
            <a:r>
              <a:rPr lang="cs-CZ" sz="1400" dirty="0" err="1">
                <a:latin typeface="Agency FB" pitchFamily="34" charset="0"/>
              </a:rPr>
              <a:t>Kano</a:t>
            </a:r>
            <a:r>
              <a:rPr lang="cs-CZ" sz="1400" dirty="0">
                <a:latin typeface="Agency FB" pitchFamily="34" charset="0"/>
              </a:rPr>
              <a:t> ( CZ ), …</a:t>
            </a:r>
          </a:p>
          <a:p>
            <a:r>
              <a:rPr lang="cs-CZ" sz="1400" dirty="0">
                <a:latin typeface="Agency FB" pitchFamily="34" charset="0"/>
              </a:rPr>
              <a:t>*28. října 1860, </a:t>
            </a:r>
            <a:r>
              <a:rPr lang="cs-CZ" sz="1400" dirty="0" err="1">
                <a:latin typeface="Agency FB" pitchFamily="34" charset="0"/>
              </a:rPr>
              <a:t>Mikage</a:t>
            </a:r>
            <a:r>
              <a:rPr lang="cs-CZ" sz="1400" dirty="0">
                <a:latin typeface="Agency FB" pitchFamily="34" charset="0"/>
              </a:rPr>
              <a:t> ( provincie </a:t>
            </a:r>
            <a:r>
              <a:rPr lang="cs-CZ" sz="1400" dirty="0" err="1">
                <a:latin typeface="Agency FB" pitchFamily="34" charset="0"/>
              </a:rPr>
              <a:t>Settsu</a:t>
            </a:r>
            <a:r>
              <a:rPr lang="cs-CZ" sz="1400" dirty="0">
                <a:latin typeface="Agency FB" pitchFamily="34" charset="0"/>
              </a:rPr>
              <a:t> ), dnes </a:t>
            </a:r>
            <a:r>
              <a:rPr lang="cs-CZ" sz="1400" dirty="0" err="1">
                <a:latin typeface="Agency FB" pitchFamily="34" charset="0"/>
              </a:rPr>
              <a:t>Kobe</a:t>
            </a:r>
            <a:endParaRPr lang="cs-CZ" sz="1400" dirty="0">
              <a:latin typeface="Agency FB" pitchFamily="34" charset="0"/>
            </a:endParaRPr>
          </a:p>
          <a:p>
            <a:r>
              <a:rPr lang="cs-CZ" sz="1400" dirty="0">
                <a:latin typeface="Agency FB" pitchFamily="34" charset="0"/>
              </a:rPr>
              <a:t>† 4. května 1938 (77), Atlantský oceán ( návrat se srazu komise olympijských her, kde se rozhodlo o konání her v Japonsku bohužel se tam uskutečnily až po válce )</a:t>
            </a:r>
          </a:p>
          <a:p>
            <a:r>
              <a:rPr lang="cs-CZ" sz="1400" dirty="0" err="1">
                <a:latin typeface="Agency FB" pitchFamily="34" charset="0"/>
              </a:rPr>
              <a:t>Kanō</a:t>
            </a:r>
            <a:r>
              <a:rPr lang="cs-CZ" sz="1400" dirty="0">
                <a:latin typeface="Agency FB" pitchFamily="34" charset="0"/>
              </a:rPr>
              <a:t> </a:t>
            </a:r>
            <a:r>
              <a:rPr lang="cs-CZ" sz="1400" dirty="0" err="1">
                <a:latin typeface="Agency FB" pitchFamily="34" charset="0"/>
              </a:rPr>
              <a:t>Jirōsaku</a:t>
            </a:r>
            <a:r>
              <a:rPr lang="cs-CZ" sz="1400" dirty="0">
                <a:latin typeface="Agency FB" pitchFamily="34" charset="0"/>
              </a:rPr>
              <a:t> – otec, matka mu umřela když mu bylo jedenáct</a:t>
            </a:r>
          </a:p>
          <a:p>
            <a:r>
              <a:rPr lang="cs-CZ" sz="1400" dirty="0">
                <a:latin typeface="Agency FB" pitchFamily="34" charset="0"/>
              </a:rPr>
              <a:t>5 sourozenců ( 3 bratři,2 sestry )</a:t>
            </a:r>
          </a:p>
          <a:p>
            <a:r>
              <a:rPr lang="cs-CZ" sz="1400" dirty="0">
                <a:latin typeface="Agency FB" pitchFamily="34" charset="0"/>
              </a:rPr>
              <a:t>Oženil se ve 30 letech, měl 9 dětí</a:t>
            </a:r>
          </a:p>
          <a:p>
            <a:r>
              <a:rPr lang="cs-CZ" sz="1400" dirty="0">
                <a:latin typeface="Agency FB" pitchFamily="34" charset="0"/>
              </a:rPr>
              <a:t>V 10 se s otcem přestěhoval do Tokia. Byl velmi nadaný na jazyky, ale také velmi drobné postavy  ( 52 kg, 156cm ), </a:t>
            </a:r>
            <a:r>
              <a:rPr lang="cs-CZ" sz="1400" dirty="0" err="1">
                <a:latin typeface="Agency FB" pitchFamily="34" charset="0"/>
              </a:rPr>
              <a:t>poto</a:t>
            </a:r>
            <a:r>
              <a:rPr lang="cs-CZ" sz="1400" dirty="0">
                <a:latin typeface="Agency FB" pitchFamily="34" charset="0"/>
              </a:rPr>
              <a:t> byl ve škole často šikanován a toužil se naučit takovému bojovému umění, které dovoluje menšímu zvítězit nad větším a silnějším protivníkem.</a:t>
            </a:r>
          </a:p>
          <a:p>
            <a:r>
              <a:rPr lang="cs-CZ" sz="1400" dirty="0">
                <a:latin typeface="Agency FB" pitchFamily="34" charset="0"/>
              </a:rPr>
              <a:t>Vyrůstal v době zrušení </a:t>
            </a:r>
            <a:r>
              <a:rPr lang="cs-CZ" sz="1400" dirty="0" err="1">
                <a:latin typeface="Agency FB" pitchFamily="34" charset="0"/>
              </a:rPr>
              <a:t>šógunátu</a:t>
            </a:r>
            <a:r>
              <a:rPr lang="cs-CZ" sz="1400" dirty="0">
                <a:latin typeface="Agency FB" pitchFamily="34" charset="0"/>
              </a:rPr>
              <a:t>  ( vojenští vládci 1192 – 1867 )  </a:t>
            </a:r>
          </a:p>
          <a:p>
            <a:pPr>
              <a:buNone/>
            </a:pPr>
            <a:r>
              <a:rPr lang="cs-CZ" sz="1400" dirty="0">
                <a:latin typeface="Agency FB" pitchFamily="34" charset="0"/>
              </a:rPr>
              <a:t>                     titul </a:t>
            </a:r>
            <a:r>
              <a:rPr lang="cs-CZ" sz="1400" dirty="0" err="1">
                <a:latin typeface="Agency FB" pitchFamily="34" charset="0"/>
              </a:rPr>
              <a:t>Sei</a:t>
            </a:r>
            <a:r>
              <a:rPr lang="cs-CZ" sz="1400" dirty="0">
                <a:latin typeface="Agency FB" pitchFamily="34" charset="0"/>
              </a:rPr>
              <a:t>–I-</a:t>
            </a:r>
            <a:r>
              <a:rPr lang="cs-CZ" sz="1400" dirty="0" err="1">
                <a:latin typeface="Agency FB" pitchFamily="34" charset="0"/>
              </a:rPr>
              <a:t>Taišógun</a:t>
            </a:r>
            <a:r>
              <a:rPr lang="cs-CZ" sz="1400" dirty="0">
                <a:latin typeface="Agency FB" pitchFamily="34" charset="0"/>
              </a:rPr>
              <a:t> = </a:t>
            </a:r>
            <a:r>
              <a:rPr lang="cs-CZ" sz="1400" dirty="0" err="1">
                <a:latin typeface="Agency FB" pitchFamily="34" charset="0"/>
              </a:rPr>
              <a:t>genrál</a:t>
            </a:r>
            <a:r>
              <a:rPr lang="cs-CZ" sz="1400" dirty="0">
                <a:latin typeface="Agency FB" pitchFamily="34" charset="0"/>
              </a:rPr>
              <a:t>, který bojuje proti barbarům</a:t>
            </a:r>
          </a:p>
          <a:p>
            <a:pPr>
              <a:buNone/>
            </a:pPr>
            <a:r>
              <a:rPr lang="cs-CZ" sz="1400" dirty="0">
                <a:latin typeface="Agency FB" pitchFamily="34" charset="0"/>
              </a:rPr>
              <a:t>              =&gt;naprostá změna života v Japonsku, zákaz nošení meče, zrušení mnoha škol </a:t>
            </a:r>
            <a:r>
              <a:rPr lang="cs-CZ" sz="1400" dirty="0" err="1">
                <a:latin typeface="Agency FB" pitchFamily="34" charset="0"/>
              </a:rPr>
              <a:t>jiu</a:t>
            </a:r>
            <a:r>
              <a:rPr lang="cs-CZ" sz="1400" dirty="0">
                <a:latin typeface="Agency FB" pitchFamily="34" charset="0"/>
              </a:rPr>
              <a:t> </a:t>
            </a:r>
            <a:r>
              <a:rPr lang="cs-CZ" sz="1400" dirty="0" err="1">
                <a:latin typeface="Agency FB" pitchFamily="34" charset="0"/>
              </a:rPr>
              <a:t>jitsu</a:t>
            </a:r>
            <a:r>
              <a:rPr lang="cs-CZ" sz="1400" dirty="0">
                <a:latin typeface="Agency FB" pitchFamily="34" charset="0"/>
              </a:rPr>
              <a:t>, úpadek bojových umění jako takových  , orientace na západ.</a:t>
            </a:r>
          </a:p>
          <a:p>
            <a:pPr>
              <a:buNone/>
            </a:pPr>
            <a:r>
              <a:rPr lang="cs-CZ" sz="1600" dirty="0">
                <a:latin typeface="Agency FB" pitchFamily="34" charset="0"/>
              </a:rPr>
              <a:t>                     </a:t>
            </a:r>
          </a:p>
          <a:p>
            <a:pPr>
              <a:buNone/>
            </a:pPr>
            <a:endParaRPr lang="cs-CZ" sz="2000" dirty="0">
              <a:latin typeface="Arial Narrow" pitchFamily="34" charset="0"/>
            </a:endParaRPr>
          </a:p>
          <a:p>
            <a:pPr>
              <a:buNone/>
            </a:pPr>
            <a:endParaRPr lang="cs-CZ" sz="2000" dirty="0"/>
          </a:p>
        </p:txBody>
      </p:sp>
      <p:pic>
        <p:nvPicPr>
          <p:cNvPr id="2058" name="Picture 10" descr="https://upload.wikimedia.org/wikipedia/commons/thumb/9/9f/Kano-Jigoro%27s_boyhood.jpg/170px-Kano-Jigoro%27s_boyh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2180780" cy="2796530"/>
          </a:xfrm>
          <a:prstGeom prst="rect">
            <a:avLst/>
          </a:prstGeom>
          <a:noFill/>
        </p:spPr>
      </p:pic>
      <p:pic>
        <p:nvPicPr>
          <p:cNvPr id="2060" name="Picture 12" descr="https://upload.wikimedia.org/wikipedia/commons/thumb/9/93/Kano-Jigoro-c1892.png/220px-Kano-Jigoro-c18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1902895" cy="2845694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 flipH="1">
            <a:off x="7020272" y="2204864"/>
            <a:ext cx="72007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Japonci si pro rok 2015 zvolili znak, který vyjadřuje bezpečí | Hospodářské  noviny (HN.cz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4310666" cy="226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" pitchFamily="34" charset="0"/>
              </a:rPr>
              <a:t>KANOVY ZAČÁTKY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>
                <a:latin typeface="Agency FB" pitchFamily="34" charset="0"/>
              </a:rPr>
              <a:t>Jeho první tři učitelé byli: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      </a:t>
            </a:r>
            <a:r>
              <a:rPr lang="cs-CZ" sz="2400" b="1" dirty="0" err="1">
                <a:latin typeface="Agency FB" pitchFamily="34" charset="0"/>
              </a:rPr>
              <a:t>Hachinosuke</a:t>
            </a:r>
            <a:r>
              <a:rPr lang="cs-CZ" sz="2400" b="1" dirty="0">
                <a:latin typeface="Agency FB" pitchFamily="34" charset="0"/>
              </a:rPr>
              <a:t> </a:t>
            </a:r>
            <a:r>
              <a:rPr lang="cs-CZ" sz="2400" b="1" dirty="0" err="1">
                <a:latin typeface="Agency FB" pitchFamily="34" charset="0"/>
              </a:rPr>
              <a:t>Fukuda</a:t>
            </a:r>
            <a:r>
              <a:rPr lang="cs-CZ" sz="2400" b="1" dirty="0">
                <a:latin typeface="Agency FB" pitchFamily="34" charset="0"/>
              </a:rPr>
              <a:t> </a:t>
            </a:r>
            <a:r>
              <a:rPr lang="cs-CZ" sz="2400" dirty="0">
                <a:latin typeface="Agency FB" pitchFamily="34" charset="0"/>
              </a:rPr>
              <a:t>ze školy </a:t>
            </a:r>
            <a:r>
              <a:rPr lang="cs-CZ" sz="2400" dirty="0" err="1">
                <a:latin typeface="Agency FB" pitchFamily="34" charset="0"/>
              </a:rPr>
              <a:t>Tenshinshinyo</a:t>
            </a:r>
            <a:r>
              <a:rPr lang="cs-CZ" sz="2400" dirty="0">
                <a:latin typeface="Agency FB" pitchFamily="34" charset="0"/>
              </a:rPr>
              <a:t>–</a:t>
            </a:r>
            <a:r>
              <a:rPr lang="cs-CZ" sz="2400" dirty="0" err="1">
                <a:latin typeface="Agency FB" pitchFamily="34" charset="0"/>
              </a:rPr>
              <a:t>ryu</a:t>
            </a:r>
            <a:r>
              <a:rPr lang="cs-CZ" sz="2400" dirty="0">
                <a:latin typeface="Agency FB" pitchFamily="34" charset="0"/>
              </a:rPr>
              <a:t> </a:t>
            </a:r>
            <a:r>
              <a:rPr lang="cs-CZ" sz="2400" dirty="0" err="1">
                <a:latin typeface="Agency FB" pitchFamily="34" charset="0"/>
              </a:rPr>
              <a:t>ju</a:t>
            </a:r>
            <a:r>
              <a:rPr lang="cs-CZ" sz="2400" dirty="0">
                <a:latin typeface="Agency FB" pitchFamily="34" charset="0"/>
              </a:rPr>
              <a:t>-</a:t>
            </a:r>
            <a:r>
              <a:rPr lang="cs-CZ" sz="2400" dirty="0" err="1">
                <a:latin typeface="Agency FB" pitchFamily="34" charset="0"/>
              </a:rPr>
              <a:t>jutsu</a:t>
            </a:r>
            <a:r>
              <a:rPr lang="cs-CZ" sz="2400" dirty="0">
                <a:latin typeface="Agency FB" pitchFamily="34" charset="0"/>
              </a:rPr>
              <a:t>  </a:t>
            </a:r>
            <a:r>
              <a:rPr lang="ja-JP" altLang="en-US" sz="2400" dirty="0">
                <a:latin typeface="Agency FB" pitchFamily="34" charset="0"/>
              </a:rPr>
              <a:t>天神真楊流</a:t>
            </a:r>
            <a:r>
              <a:rPr lang="cs-CZ" altLang="ja-JP" sz="2400" dirty="0">
                <a:latin typeface="Agency FB" pitchFamily="34" charset="0"/>
              </a:rPr>
              <a:t>                                            </a:t>
            </a:r>
            <a:r>
              <a:rPr lang="cs-CZ" sz="2400" dirty="0">
                <a:latin typeface="Agency FB" pitchFamily="34" charset="0"/>
              </a:rPr>
              <a:t>( lékař ) volný zápas 17-18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      </a:t>
            </a:r>
            <a:r>
              <a:rPr lang="cs-CZ" sz="2400" b="1" dirty="0" err="1">
                <a:latin typeface="Agency FB" pitchFamily="34" charset="0"/>
              </a:rPr>
              <a:t>Masamoto</a:t>
            </a:r>
            <a:r>
              <a:rPr lang="cs-CZ" sz="2400" b="1" dirty="0">
                <a:latin typeface="Agency FB" pitchFamily="34" charset="0"/>
              </a:rPr>
              <a:t> </a:t>
            </a:r>
            <a:r>
              <a:rPr lang="cs-CZ" sz="2400" b="1" dirty="0" err="1">
                <a:latin typeface="Agency FB" pitchFamily="34" charset="0"/>
              </a:rPr>
              <a:t>Isa</a:t>
            </a:r>
            <a:r>
              <a:rPr lang="cs-CZ" sz="2400" b="1" dirty="0">
                <a:latin typeface="Agency FB" pitchFamily="34" charset="0"/>
              </a:rPr>
              <a:t> </a:t>
            </a:r>
            <a:r>
              <a:rPr lang="cs-CZ" sz="2400" dirty="0">
                <a:latin typeface="Agency FB" pitchFamily="34" charset="0"/>
              </a:rPr>
              <a:t>– černý pás ve 21 letech. Zdědil po </a:t>
            </a:r>
            <a:r>
              <a:rPr lang="cs-CZ" sz="2400" dirty="0" err="1">
                <a:latin typeface="Agency FB" pitchFamily="34" charset="0"/>
              </a:rPr>
              <a:t>Isovy</a:t>
            </a:r>
            <a:r>
              <a:rPr lang="cs-CZ" sz="2400" dirty="0">
                <a:latin typeface="Agency FB" pitchFamily="34" charset="0"/>
              </a:rPr>
              <a:t> tajné svitky s technikami </a:t>
            </a:r>
            <a:r>
              <a:rPr lang="cs-CZ" sz="2400" dirty="0" err="1">
                <a:latin typeface="Agency FB" pitchFamily="34" charset="0"/>
              </a:rPr>
              <a:t>jiu</a:t>
            </a:r>
            <a:r>
              <a:rPr lang="cs-CZ" sz="2400" dirty="0">
                <a:latin typeface="Agency FB" pitchFamily="34" charset="0"/>
              </a:rPr>
              <a:t>-</a:t>
            </a:r>
            <a:r>
              <a:rPr lang="cs-CZ" sz="2400" dirty="0" err="1">
                <a:latin typeface="Agency FB" pitchFamily="34" charset="0"/>
              </a:rPr>
              <a:t>jutsu</a:t>
            </a:r>
            <a:endParaRPr lang="cs-CZ" sz="2400" dirty="0">
              <a:latin typeface="Agency FB" pitchFamily="34" charset="0"/>
            </a:endParaRPr>
          </a:p>
          <a:p>
            <a:pPr>
              <a:buNone/>
            </a:pPr>
            <a:r>
              <a:rPr lang="cs-CZ" sz="2400" b="1" dirty="0">
                <a:latin typeface="Agency FB" pitchFamily="34" charset="0"/>
              </a:rPr>
              <a:t>           </a:t>
            </a:r>
            <a:r>
              <a:rPr lang="cs-CZ" sz="2400" b="1" dirty="0" err="1">
                <a:latin typeface="Agency FB" pitchFamily="34" charset="0"/>
              </a:rPr>
              <a:t>Tsunetoshi</a:t>
            </a:r>
            <a:r>
              <a:rPr lang="cs-CZ" sz="2400" b="1" dirty="0">
                <a:latin typeface="Agency FB" pitchFamily="34" charset="0"/>
              </a:rPr>
              <a:t> </a:t>
            </a:r>
            <a:r>
              <a:rPr lang="cs-CZ" sz="2400" b="1" dirty="0" err="1">
                <a:latin typeface="Agency FB" pitchFamily="34" charset="0"/>
              </a:rPr>
              <a:t>Jikuba</a:t>
            </a:r>
            <a:r>
              <a:rPr lang="cs-CZ" sz="2400" b="1" dirty="0">
                <a:latin typeface="Agency FB" pitchFamily="34" charset="0"/>
              </a:rPr>
              <a:t> </a:t>
            </a:r>
            <a:r>
              <a:rPr lang="cs-CZ" sz="2400" dirty="0">
                <a:latin typeface="Agency FB" pitchFamily="34" charset="0"/>
              </a:rPr>
              <a:t>ze školy </a:t>
            </a:r>
            <a:r>
              <a:rPr lang="cs-CZ" sz="2400" dirty="0" err="1">
                <a:latin typeface="Agency FB" pitchFamily="34" charset="0"/>
              </a:rPr>
              <a:t>Kito</a:t>
            </a:r>
            <a:r>
              <a:rPr lang="cs-CZ" sz="2400" dirty="0">
                <a:latin typeface="Agency FB" pitchFamily="34" charset="0"/>
              </a:rPr>
              <a:t>–</a:t>
            </a:r>
            <a:r>
              <a:rPr lang="cs-CZ" sz="2400" dirty="0" err="1">
                <a:latin typeface="Agency FB" pitchFamily="34" charset="0"/>
              </a:rPr>
              <a:t>ryu</a:t>
            </a:r>
            <a:r>
              <a:rPr lang="cs-CZ" sz="2400" dirty="0">
                <a:latin typeface="Agency FB" pitchFamily="34" charset="0"/>
              </a:rPr>
              <a:t> </a:t>
            </a:r>
            <a:r>
              <a:rPr lang="ja-JP" altLang="en-US" sz="2400" dirty="0">
                <a:latin typeface="Agency FB" pitchFamily="34" charset="0"/>
              </a:rPr>
              <a:t>起倒流</a:t>
            </a:r>
            <a:r>
              <a:rPr lang="cs-CZ" altLang="ja-JP" sz="2400" dirty="0">
                <a:latin typeface="Agency FB" pitchFamily="34" charset="0"/>
              </a:rPr>
              <a:t> </a:t>
            </a:r>
            <a:r>
              <a:rPr lang="cs-CZ" sz="2400" dirty="0">
                <a:latin typeface="Agency FB" pitchFamily="34" charset="0"/>
              </a:rPr>
              <a:t>( členem </a:t>
            </a:r>
            <a:r>
              <a:rPr lang="cs-CZ" sz="2400" dirty="0" err="1">
                <a:latin typeface="Agency FB" pitchFamily="34" charset="0"/>
              </a:rPr>
              <a:t>šogunovy</a:t>
            </a:r>
            <a:r>
              <a:rPr lang="cs-CZ" sz="2400" dirty="0">
                <a:latin typeface="Agency FB" pitchFamily="34" charset="0"/>
              </a:rPr>
              <a:t> gardy ) v době kdy začal Kana učit mu bylo 62 let.</a:t>
            </a:r>
          </a:p>
          <a:p>
            <a:r>
              <a:rPr lang="cs-CZ" sz="2400" dirty="0">
                <a:latin typeface="Agency FB" pitchFamily="34" charset="0"/>
              </a:rPr>
              <a:t>Oni ale nebyli jediní od koho </a:t>
            </a:r>
            <a:r>
              <a:rPr lang="cs-CZ" sz="2400" dirty="0" err="1">
                <a:latin typeface="Agency FB" pitchFamily="34" charset="0"/>
              </a:rPr>
              <a:t>Kano</a:t>
            </a:r>
            <a:r>
              <a:rPr lang="cs-CZ" sz="2400" dirty="0">
                <a:latin typeface="Agency FB" pitchFamily="34" charset="0"/>
              </a:rPr>
              <a:t> čerpal. Vzdělával se celoživotně. Často navštěvoval nejrůznější typy škol a učil se i od tamních mistrů. (karate,…) </a:t>
            </a:r>
          </a:p>
          <a:p>
            <a:r>
              <a:rPr lang="cs-CZ" sz="2400" dirty="0">
                <a:latin typeface="Agency FB" pitchFamily="34" charset="0"/>
              </a:rPr>
              <a:t>Judo sestavil z technik, které převzal a někdy i upravil, </a:t>
            </a:r>
            <a:r>
              <a:rPr lang="cs-CZ" sz="2400" dirty="0" err="1">
                <a:latin typeface="Agency FB" pitchFamily="34" charset="0"/>
              </a:rPr>
              <a:t>halvně</a:t>
            </a:r>
            <a:r>
              <a:rPr lang="cs-CZ" sz="2400" dirty="0">
                <a:latin typeface="Agency FB" pitchFamily="34" charset="0"/>
              </a:rPr>
              <a:t> z učení prvních tří zmíněných škol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>
                <a:latin typeface="Agency FB" pitchFamily="34" charset="0"/>
              </a:rPr>
              <a:t>Kito</a:t>
            </a:r>
            <a:r>
              <a:rPr lang="cs-CZ" sz="2400" dirty="0">
                <a:latin typeface="Agency FB" pitchFamily="34" charset="0"/>
              </a:rPr>
              <a:t>-</a:t>
            </a:r>
            <a:r>
              <a:rPr lang="cs-CZ" sz="2400" dirty="0" err="1">
                <a:latin typeface="Agency FB" pitchFamily="34" charset="0"/>
              </a:rPr>
              <a:t>Ryu</a:t>
            </a:r>
            <a:r>
              <a:rPr lang="cs-CZ" sz="2400" dirty="0">
                <a:latin typeface="Agency FB" pitchFamily="34" charset="0"/>
              </a:rPr>
              <a:t> -porazy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>
                <a:latin typeface="Agency FB" pitchFamily="34" charset="0"/>
              </a:rPr>
              <a:t>Takenouchi</a:t>
            </a:r>
            <a:r>
              <a:rPr lang="cs-CZ" sz="2400" dirty="0">
                <a:latin typeface="Agency FB" pitchFamily="34" charset="0"/>
              </a:rPr>
              <a:t>-</a:t>
            </a:r>
            <a:r>
              <a:rPr lang="cs-CZ" sz="2400" dirty="0" err="1">
                <a:latin typeface="Agency FB" pitchFamily="34" charset="0"/>
              </a:rPr>
              <a:t>Ryu</a:t>
            </a:r>
            <a:r>
              <a:rPr lang="cs-CZ" sz="2400" dirty="0">
                <a:latin typeface="Agency FB" pitchFamily="34" charset="0"/>
              </a:rPr>
              <a:t> – techniky znehybnění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>
                <a:latin typeface="Agency FB" pitchFamily="34" charset="0"/>
              </a:rPr>
              <a:t>Tenshin</a:t>
            </a:r>
            <a:r>
              <a:rPr lang="cs-CZ" sz="2400" dirty="0">
                <a:latin typeface="Agency FB" pitchFamily="34" charset="0"/>
              </a:rPr>
              <a:t> </a:t>
            </a:r>
            <a:r>
              <a:rPr lang="cs-CZ" sz="2400" dirty="0" err="1">
                <a:latin typeface="Agency FB" pitchFamily="34" charset="0"/>
              </a:rPr>
              <a:t>Shinyo</a:t>
            </a:r>
            <a:r>
              <a:rPr lang="cs-CZ" sz="2400" dirty="0">
                <a:latin typeface="Agency FB" pitchFamily="34" charset="0"/>
              </a:rPr>
              <a:t>-</a:t>
            </a:r>
            <a:r>
              <a:rPr lang="cs-CZ" sz="2400" dirty="0" err="1">
                <a:latin typeface="Agency FB" pitchFamily="34" charset="0"/>
              </a:rPr>
              <a:t>Ryu</a:t>
            </a:r>
            <a:r>
              <a:rPr lang="cs-CZ" sz="2400" dirty="0">
                <a:latin typeface="Agency FB" pitchFamily="34" charset="0"/>
              </a:rPr>
              <a:t> - techniky úderů</a:t>
            </a:r>
          </a:p>
          <a:p>
            <a:endParaRPr lang="cs-CZ" sz="2400" dirty="0">
              <a:latin typeface="Agency FB" pitchFamily="34" charset="0"/>
            </a:endParaRPr>
          </a:p>
          <a:p>
            <a:r>
              <a:rPr lang="en-US" sz="2400" dirty="0" err="1">
                <a:latin typeface="Agency FB" pitchFamily="34" charset="0"/>
              </a:rPr>
              <a:t>Kodokan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cs-CZ" sz="2400" dirty="0">
                <a:latin typeface="Agency FB" pitchFamily="34" charset="0"/>
              </a:rPr>
              <a:t>: </a:t>
            </a:r>
            <a:r>
              <a:rPr lang="en-US" sz="2400" dirty="0" err="1">
                <a:latin typeface="Agency FB" pitchFamily="34" charset="0"/>
              </a:rPr>
              <a:t>ko</a:t>
            </a:r>
            <a:r>
              <a:rPr lang="en-US" sz="2400" dirty="0">
                <a:latin typeface="Agency FB" pitchFamily="34" charset="0"/>
              </a:rPr>
              <a:t> (</a:t>
            </a:r>
            <a:r>
              <a:rPr lang="cs-CZ" sz="2000" dirty="0">
                <a:latin typeface="Agency FB" pitchFamily="34" charset="0"/>
              </a:rPr>
              <a:t>přednáška, studium, metoda</a:t>
            </a:r>
            <a:r>
              <a:rPr lang="en-US" sz="2400" dirty="0">
                <a:latin typeface="Agency FB" pitchFamily="34" charset="0"/>
              </a:rPr>
              <a:t>)</a:t>
            </a:r>
            <a:endParaRPr lang="cs-CZ" sz="2400" dirty="0">
              <a:latin typeface="Agency FB" pitchFamily="34" charset="0"/>
            </a:endParaRP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                 </a:t>
            </a:r>
            <a:r>
              <a:rPr lang="en-US" sz="2400" dirty="0">
                <a:latin typeface="Agency FB" pitchFamily="34" charset="0"/>
              </a:rPr>
              <a:t>do (</a:t>
            </a:r>
            <a:r>
              <a:rPr lang="cs-CZ" sz="2400" dirty="0">
                <a:latin typeface="Agency FB" pitchFamily="34" charset="0"/>
              </a:rPr>
              <a:t>cesta, stezka</a:t>
            </a:r>
            <a:r>
              <a:rPr lang="en-US" sz="2400" dirty="0">
                <a:latin typeface="Agency FB" pitchFamily="34" charset="0"/>
              </a:rPr>
              <a:t>)</a:t>
            </a:r>
            <a:r>
              <a:rPr lang="cs-CZ" sz="2400" dirty="0">
                <a:latin typeface="Agency FB" pitchFamily="34" charset="0"/>
              </a:rPr>
              <a:t>                             Místo ke studiu cesty.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                 </a:t>
            </a:r>
            <a:r>
              <a:rPr lang="en-US" sz="2400" dirty="0" err="1">
                <a:latin typeface="Agency FB" pitchFamily="34" charset="0"/>
              </a:rPr>
              <a:t>kan</a:t>
            </a:r>
            <a:r>
              <a:rPr lang="en-US" sz="2400" dirty="0">
                <a:latin typeface="Agency FB" pitchFamily="34" charset="0"/>
              </a:rPr>
              <a:t> (</a:t>
            </a:r>
            <a:r>
              <a:rPr lang="cs-CZ" sz="2400" dirty="0">
                <a:latin typeface="Agency FB" pitchFamily="34" charset="0"/>
              </a:rPr>
              <a:t>sál, místo</a:t>
            </a:r>
            <a:r>
              <a:rPr lang="en-US" sz="2400" dirty="0">
                <a:latin typeface="Agency FB" pitchFamily="34" charset="0"/>
              </a:rPr>
              <a:t>)</a:t>
            </a:r>
            <a:r>
              <a:rPr lang="cs-CZ" sz="2400" dirty="0">
                <a:latin typeface="Agency FB" pitchFamily="34" charset="0"/>
              </a:rPr>
              <a:t>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Light" pitchFamily="34" charset="0"/>
              </a:rPr>
              <a:t>1886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5554960" cy="4525963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gency FB" pitchFamily="34" charset="0"/>
              </a:rPr>
              <a:t>Pro Kana asi nejvýznamnější rok. Judo doteď nebylo uznáno plnohodnotným bojovým uměním ostatními mistry </a:t>
            </a:r>
            <a:r>
              <a:rPr lang="cs-CZ" sz="2000" dirty="0" err="1">
                <a:latin typeface="Agency FB" pitchFamily="34" charset="0"/>
              </a:rPr>
              <a:t>jiu</a:t>
            </a:r>
            <a:r>
              <a:rPr lang="cs-CZ" sz="2000" dirty="0">
                <a:latin typeface="Agency FB" pitchFamily="34" charset="0"/>
              </a:rPr>
              <a:t> </a:t>
            </a:r>
            <a:r>
              <a:rPr lang="cs-CZ" sz="2000" dirty="0" err="1">
                <a:latin typeface="Agency FB" pitchFamily="34" charset="0"/>
              </a:rPr>
              <a:t>jitsu</a:t>
            </a:r>
            <a:r>
              <a:rPr lang="cs-CZ" sz="2000" dirty="0">
                <a:latin typeface="Agency FB" pitchFamily="34" charset="0"/>
              </a:rPr>
              <a:t>. Pohrdali jím a proto roku 1886 uspořádal ředitel Tokijské policie tzv. UTKÁNÍ PRAVDY. Šlo o utkání školy </a:t>
            </a:r>
            <a:r>
              <a:rPr lang="cs-CZ" sz="2000" dirty="0" err="1">
                <a:latin typeface="Agency FB" pitchFamily="34" charset="0"/>
              </a:rPr>
              <a:t>Kodokan</a:t>
            </a:r>
            <a:r>
              <a:rPr lang="cs-CZ" sz="2000" dirty="0">
                <a:latin typeface="Agency FB" pitchFamily="34" charset="0"/>
              </a:rPr>
              <a:t> se školou </a:t>
            </a:r>
            <a:r>
              <a:rPr lang="cs-CZ" sz="2000" dirty="0" err="1">
                <a:latin typeface="Agency FB" pitchFamily="34" charset="0"/>
              </a:rPr>
              <a:t>Tocuka</a:t>
            </a:r>
            <a:r>
              <a:rPr lang="cs-CZ" sz="2000" dirty="0">
                <a:latin typeface="Agency FB" pitchFamily="34" charset="0"/>
              </a:rPr>
              <a:t>, v </a:t>
            </a:r>
            <a:r>
              <a:rPr lang="cs-CZ" sz="2000" dirty="0" err="1">
                <a:latin typeface="Agency FB" pitchFamily="34" charset="0"/>
              </a:rPr>
              <a:t>doju</a:t>
            </a:r>
            <a:r>
              <a:rPr lang="cs-CZ" sz="2000" dirty="0">
                <a:latin typeface="Agency FB" pitchFamily="34" charset="0"/>
              </a:rPr>
              <a:t> </a:t>
            </a:r>
            <a:r>
              <a:rPr lang="cs-CZ" sz="2000" dirty="0" err="1">
                <a:latin typeface="Agency FB" pitchFamily="34" charset="0"/>
              </a:rPr>
              <a:t>yaburi</a:t>
            </a:r>
            <a:r>
              <a:rPr lang="cs-CZ" sz="2000" dirty="0">
                <a:latin typeface="Agency FB" pitchFamily="34" charset="0"/>
              </a:rPr>
              <a:t>. </a:t>
            </a:r>
          </a:p>
          <a:p>
            <a:r>
              <a:rPr lang="cs-CZ" sz="2000" dirty="0">
                <a:latin typeface="Agency FB" pitchFamily="34" charset="0"/>
              </a:rPr>
              <a:t>Výsledky turnaje se u různých zdrojů liší. Někdo tvrdí, že </a:t>
            </a:r>
            <a:r>
              <a:rPr lang="cs-CZ" sz="2000" dirty="0" err="1">
                <a:latin typeface="Agency FB" pitchFamily="34" charset="0"/>
              </a:rPr>
              <a:t>kodokan</a:t>
            </a:r>
            <a:r>
              <a:rPr lang="cs-CZ" sz="2000" dirty="0">
                <a:latin typeface="Agency FB" pitchFamily="34" charset="0"/>
              </a:rPr>
              <a:t> vyhrál 11 zápasů a 1 měl remízu. Jiný zdroj uvádí 11 </a:t>
            </a:r>
            <a:r>
              <a:rPr lang="cs-CZ" sz="2000" dirty="0" err="1">
                <a:latin typeface="Agency FB" pitchFamily="34" charset="0"/>
              </a:rPr>
              <a:t>vítěztví</a:t>
            </a:r>
            <a:r>
              <a:rPr lang="cs-CZ" sz="2000" dirty="0">
                <a:latin typeface="Agency FB" pitchFamily="34" charset="0"/>
              </a:rPr>
              <a:t> </a:t>
            </a:r>
            <a:r>
              <a:rPr lang="cs-CZ" sz="2000" dirty="0" err="1">
                <a:latin typeface="Agency FB" pitchFamily="34" charset="0"/>
              </a:rPr>
              <a:t>Kodokanu</a:t>
            </a:r>
            <a:r>
              <a:rPr lang="cs-CZ" sz="2000" dirty="0">
                <a:latin typeface="Agency FB" pitchFamily="34" charset="0"/>
              </a:rPr>
              <a:t>, 2 prohry a 1 remízu. </a:t>
            </a:r>
          </a:p>
          <a:p>
            <a:r>
              <a:rPr lang="cs-CZ" sz="2000" dirty="0">
                <a:latin typeface="Agency FB" pitchFamily="34" charset="0"/>
              </a:rPr>
              <a:t>Jisté je, že žáci </a:t>
            </a:r>
            <a:r>
              <a:rPr lang="cs-CZ" sz="2000" dirty="0" err="1">
                <a:latin typeface="Agency FB" pitchFamily="34" charset="0"/>
              </a:rPr>
              <a:t>Kodokanu</a:t>
            </a:r>
            <a:r>
              <a:rPr lang="cs-CZ" sz="2000" dirty="0">
                <a:latin typeface="Agency FB" pitchFamily="34" charset="0"/>
              </a:rPr>
              <a:t> předvedli v </a:t>
            </a:r>
            <a:r>
              <a:rPr lang="cs-CZ" sz="2000" dirty="0" err="1">
                <a:latin typeface="Agency FB" pitchFamily="34" charset="0"/>
              </a:rPr>
              <a:t>absoutní</a:t>
            </a:r>
            <a:r>
              <a:rPr lang="cs-CZ" sz="2000" dirty="0">
                <a:latin typeface="Agency FB" pitchFamily="34" charset="0"/>
              </a:rPr>
              <a:t> většině lepší výkon a získali tak pro svou školu veřejné uznání.</a:t>
            </a:r>
          </a:p>
          <a:p>
            <a:r>
              <a:rPr lang="cs-CZ" sz="2000" dirty="0">
                <a:latin typeface="Agency FB" pitchFamily="34" charset="0"/>
              </a:rPr>
              <a:t>O judo se poté začíná zajímat čím dál víc lidí. Japonská policie ho začala učit v rámci své </a:t>
            </a:r>
            <a:r>
              <a:rPr lang="cs-CZ" sz="2000" dirty="0" err="1">
                <a:latin typeface="Agency FB" pitchFamily="34" charset="0"/>
              </a:rPr>
              <a:t>akadcemie</a:t>
            </a:r>
            <a:r>
              <a:rPr lang="cs-CZ" sz="2000" dirty="0">
                <a:latin typeface="Agency FB" pitchFamily="34" charset="0"/>
              </a:rPr>
              <a:t>. A když se </a:t>
            </a:r>
            <a:r>
              <a:rPr lang="cs-CZ" sz="2000" dirty="0" err="1">
                <a:latin typeface="Agency FB" pitchFamily="34" charset="0"/>
              </a:rPr>
              <a:t>Kano</a:t>
            </a:r>
            <a:r>
              <a:rPr lang="cs-CZ" sz="2000" dirty="0">
                <a:latin typeface="Agency FB" pitchFamily="34" charset="0"/>
              </a:rPr>
              <a:t> stal ministrem školství prosadil výuku juda i ve školách. Dnes si mohou žáci vybrat mezi judem a kendem.</a:t>
            </a:r>
          </a:p>
        </p:txBody>
      </p:sp>
      <p:pic>
        <p:nvPicPr>
          <p:cNvPr id="23556" name="Picture 4" descr="Historie | Judo pro dě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857500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-media-cache-ak0.pinimg.com/736x/e7/6a/2c/e76a2c5ed084c6616ff988ddbacbf7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98972" cy="36004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23529" y="3861048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Eisho</a:t>
            </a:r>
            <a:r>
              <a:rPr lang="cs-CZ" dirty="0">
                <a:latin typeface="Agency FB" pitchFamily="34" charset="0"/>
              </a:rPr>
              <a:t>-ji – </a:t>
            </a:r>
            <a:r>
              <a:rPr lang="cs-CZ" dirty="0" err="1">
                <a:latin typeface="Agency FB" pitchFamily="34" charset="0"/>
              </a:rPr>
              <a:t>budhistický</a:t>
            </a:r>
            <a:r>
              <a:rPr lang="cs-CZ" dirty="0">
                <a:latin typeface="Agency FB" pitchFamily="34" charset="0"/>
              </a:rPr>
              <a:t> chrám, kde </a:t>
            </a:r>
            <a:r>
              <a:rPr lang="cs-CZ" dirty="0" err="1">
                <a:latin typeface="Agency FB" pitchFamily="34" charset="0"/>
              </a:rPr>
              <a:t>Kano</a:t>
            </a:r>
            <a:r>
              <a:rPr lang="cs-CZ" dirty="0">
                <a:latin typeface="Agency FB" pitchFamily="34" charset="0"/>
              </a:rPr>
              <a:t> začal Poprvé vyučovat Judo jako bojové umění</a:t>
            </a:r>
          </a:p>
          <a:p>
            <a:endParaRPr lang="cs-CZ" dirty="0">
              <a:latin typeface="Agency FB" pitchFamily="34" charset="0"/>
            </a:endParaRPr>
          </a:p>
          <a:p>
            <a:endParaRPr lang="cs-CZ" dirty="0">
              <a:latin typeface="Agency FB" pitchFamily="34" charset="0"/>
            </a:endParaRPr>
          </a:p>
          <a:p>
            <a:endParaRPr lang="cs-CZ" dirty="0">
              <a:latin typeface="Agency FB" pitchFamily="34" charset="0"/>
            </a:endParaRPr>
          </a:p>
          <a:p>
            <a:endParaRPr lang="cs-CZ" dirty="0">
              <a:latin typeface="Agency FB" pitchFamily="34" charset="0"/>
            </a:endParaRPr>
          </a:p>
          <a:p>
            <a:endParaRPr lang="cs-CZ" dirty="0">
              <a:latin typeface="Agency FB" pitchFamily="34" charset="0"/>
            </a:endParaRPr>
          </a:p>
          <a:p>
            <a:endParaRPr lang="cs-CZ" dirty="0">
              <a:latin typeface="Agency FB" pitchFamily="34" charset="0"/>
            </a:endParaRPr>
          </a:p>
          <a:p>
            <a:r>
              <a:rPr lang="cs-CZ" dirty="0">
                <a:latin typeface="Agency FB" pitchFamily="34" charset="0"/>
              </a:rPr>
              <a:t>                                      Dnešní budova </a:t>
            </a:r>
            <a:r>
              <a:rPr lang="cs-CZ" dirty="0" err="1">
                <a:latin typeface="Agency FB" pitchFamily="34" charset="0"/>
              </a:rPr>
              <a:t>Kodokanu</a:t>
            </a:r>
            <a:r>
              <a:rPr lang="cs-CZ" dirty="0">
                <a:latin typeface="Agency FB" pitchFamily="34" charset="0"/>
              </a:rPr>
              <a:t> v Tokiu</a:t>
            </a:r>
            <a:r>
              <a:rPr lang="cs-CZ" dirty="0">
                <a:latin typeface="Arial Narrow" pitchFamily="34" charset="0"/>
              </a:rPr>
              <a:t>.</a:t>
            </a:r>
          </a:p>
        </p:txBody>
      </p:sp>
      <p:pic>
        <p:nvPicPr>
          <p:cNvPr id="16388" name="Picture 4" descr="https://i.ytimg.com/vi/MM7Mq8Z_aPE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76158"/>
            <a:ext cx="4573166" cy="2748095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16016" y="332656"/>
            <a:ext cx="4608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gency FB" pitchFamily="34" charset="0"/>
                <a:cs typeface="Arial" pitchFamily="34" charset="0"/>
              </a:rPr>
              <a:t>ZMAPOVÁNÍ RŮSTU VELIKOSTI CVIČEBNÍ PLOCHY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12 rohoží (chrám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Eishoji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z května 1882)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10 rohoží (únor 1883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Jimocho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Kanda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20 rohoží (září 1883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Shihanův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dům,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Kojimachi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40 rohoží (jaro 1887 dům pana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Shinagawy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Kojimachi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60 rohoží (duben 1890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Hongo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-ku,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Masaga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107 rohoží (únor 1894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Koishikawa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Shimotomisaka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207 rohoží (listopad 1897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Koishikawa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Shimotomisaka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314 rohoží (leden 1898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Otsuka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Sakashita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514 rohoží (prosinec 1919 1-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chome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Kasuga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Bunkyo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-ku)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986 žíněnek (březen 1958 2-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chome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Kasuga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cho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Bunko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cs typeface="Arial" pitchFamily="34" charset="0"/>
              </a:rPr>
              <a:t>-ku)</a:t>
            </a:r>
            <a:endParaRPr kumimoji="0" 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storie judo – Judo Ber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168352" cy="3073303"/>
          </a:xfrm>
          <a:prstGeom prst="rect">
            <a:avLst/>
          </a:prstGeom>
          <a:noFill/>
        </p:spPr>
      </p:pic>
      <p:pic>
        <p:nvPicPr>
          <p:cNvPr id="3" name="Picture 6" descr="History of Kodokan Judo - (USA-TKJ) UNITED STATES OF AMERICA TRADITIONAL  KODOKAN JUDO 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2592288" cy="3340578"/>
          </a:xfrm>
          <a:prstGeom prst="rect">
            <a:avLst/>
          </a:prstGeom>
          <a:noFill/>
        </p:spPr>
      </p:pic>
      <p:pic>
        <p:nvPicPr>
          <p:cNvPr id="4" name="Picture 8" descr="Jigoro Kano's Life &amp; Achievements - (USA-TKJ) UNITED STATES OF AMERICA  TRADITIONAL KODOKAN JUDO 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944216" cy="3310862"/>
          </a:xfrm>
          <a:prstGeom prst="rect">
            <a:avLst/>
          </a:prstGeom>
          <a:noFill/>
        </p:spPr>
      </p:pic>
      <p:pic>
        <p:nvPicPr>
          <p:cNvPr id="18434" name="Picture 2" descr="Focus on Jigoro K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045640" cy="3312368"/>
          </a:xfrm>
          <a:prstGeom prst="rect">
            <a:avLst/>
          </a:prstGeom>
          <a:noFill/>
        </p:spPr>
      </p:pic>
      <p:pic>
        <p:nvPicPr>
          <p:cNvPr id="18436" name="Picture 4" descr="145 Judo Jigoro Kano Photos and Premium High Res Pictures - Getty 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573016"/>
            <a:ext cx="4320480" cy="305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s.cloudinary.com/duu3v9gfg/image/fetch/t_w_640_auto/https:/78884ca60822a34fb0e6-082b8fd5551e97bc65e327988b444396.ssl.cf3.rackcdn.com/up/2019/02/jpn-03-1549269629-1549269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96000" cy="3467100"/>
          </a:xfrm>
          <a:prstGeom prst="rect">
            <a:avLst/>
          </a:prstGeom>
          <a:noFill/>
        </p:spPr>
      </p:pic>
      <p:pic>
        <p:nvPicPr>
          <p:cNvPr id="17412" name="Picture 4" descr="https://res.cloudinary.com/duu3v9gfg/image/fetch/t_w_640_auto/https:/78884ca60822a34fb0e6-082b8fd5551e97bc65e327988b444396.ssl.cf3.rackcdn.com/up/2019/02/jpn-02-1549269934-1549269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815747" cy="286181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619672" y="6309320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Kano </a:t>
            </a:r>
            <a:r>
              <a:rPr lang="cs-CZ" dirty="0">
                <a:latin typeface="Arial Narrow" pitchFamily="34" charset="0"/>
              </a:rPr>
              <a:t>dává lekci v </a:t>
            </a:r>
            <a:r>
              <a:rPr lang="en-US" dirty="0" err="1">
                <a:latin typeface="Arial Narrow" pitchFamily="34" charset="0"/>
              </a:rPr>
              <a:t>Shimotomisaka</a:t>
            </a:r>
            <a:r>
              <a:rPr lang="en-US" dirty="0">
                <a:latin typeface="Arial Narrow" pitchFamily="34" charset="0"/>
              </a:rPr>
              <a:t> dojo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789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>
                <a:latin typeface="Arial Narrow" pitchFamily="34" charset="0"/>
              </a:rPr>
              <a:t>Randori</a:t>
            </a:r>
            <a:r>
              <a:rPr lang="cs-CZ" dirty="0">
                <a:latin typeface="Arial Narrow" pitchFamily="34" charset="0"/>
              </a:rPr>
              <a:t> v </a:t>
            </a:r>
            <a:r>
              <a:rPr lang="cs-CZ" dirty="0" err="1">
                <a:latin typeface="Arial Narrow" pitchFamily="34" charset="0"/>
              </a:rPr>
              <a:t>Shimotomisaka</a:t>
            </a:r>
            <a:r>
              <a:rPr lang="cs-CZ" dirty="0">
                <a:latin typeface="Arial Narrow" pitchFamily="34" charset="0"/>
              </a:rPr>
              <a:t> </a:t>
            </a:r>
            <a:r>
              <a:rPr lang="cs-CZ" dirty="0" err="1">
                <a:latin typeface="Arial Narrow" pitchFamily="34" charset="0"/>
              </a:rPr>
              <a:t>Kodokan</a:t>
            </a:r>
            <a:r>
              <a:rPr lang="cs-CZ" dirty="0">
                <a:latin typeface="Arial Narrow" pitchFamily="34" charset="0"/>
              </a:rPr>
              <a:t> </a:t>
            </a:r>
            <a:r>
              <a:rPr lang="cs-CZ" dirty="0" err="1">
                <a:latin typeface="Arial Narrow" pitchFamily="34" charset="0"/>
              </a:rPr>
              <a:t>dojo</a:t>
            </a:r>
            <a:r>
              <a:rPr lang="cs-CZ" dirty="0">
                <a:latin typeface="Arial Narrow" pitchFamily="34" charset="0"/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16416" y="11663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Arial Narrow" pitchFamily="34" charset="0"/>
              </a:rPr>
              <a:t>1894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gency FB" pitchFamily="34" charset="0"/>
              </a:rPr>
              <a:t>1909 -  začal být aktivní v IOC (</a:t>
            </a:r>
            <a:r>
              <a:rPr lang="cs-CZ" sz="2400" dirty="0" err="1">
                <a:latin typeface="Agency FB" pitchFamily="34" charset="0"/>
              </a:rPr>
              <a:t>International</a:t>
            </a:r>
            <a:r>
              <a:rPr lang="cs-CZ" sz="2400" dirty="0">
                <a:latin typeface="Agency FB" pitchFamily="34" charset="0"/>
              </a:rPr>
              <a:t> </a:t>
            </a:r>
            <a:r>
              <a:rPr lang="cs-CZ" sz="2400" dirty="0" err="1">
                <a:latin typeface="Agency FB" pitchFamily="34" charset="0"/>
              </a:rPr>
              <a:t>Olympic</a:t>
            </a:r>
            <a:r>
              <a:rPr lang="cs-CZ" sz="2400" dirty="0">
                <a:latin typeface="Agency FB" pitchFamily="34" charset="0"/>
              </a:rPr>
              <a:t> </a:t>
            </a:r>
            <a:r>
              <a:rPr lang="cs-CZ" sz="2400" dirty="0" err="1">
                <a:latin typeface="Agency FB" pitchFamily="34" charset="0"/>
              </a:rPr>
              <a:t>Committee</a:t>
            </a:r>
            <a:r>
              <a:rPr lang="cs-CZ" sz="2400" dirty="0">
                <a:latin typeface="Agency FB" pitchFamily="34" charset="0"/>
              </a:rPr>
              <a:t>)</a:t>
            </a:r>
          </a:p>
          <a:p>
            <a:r>
              <a:rPr lang="cs-CZ" sz="2400" dirty="0">
                <a:latin typeface="Agency FB" pitchFamily="34" charset="0"/>
              </a:rPr>
              <a:t>Japonsko reprezentoval  na hrách v : </a:t>
            </a:r>
            <a:r>
              <a:rPr lang="cs-CZ" sz="2400" dirty="0" err="1">
                <a:latin typeface="Agency FB" pitchFamily="34" charset="0"/>
              </a:rPr>
              <a:t>Amstrdamu</a:t>
            </a:r>
            <a:r>
              <a:rPr lang="cs-CZ" sz="2400" dirty="0">
                <a:latin typeface="Agency FB" pitchFamily="34" charset="0"/>
              </a:rPr>
              <a:t> ( 1928 )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                                                            Los Angeles ( 1932 )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                                                             Berlin ( 1936 )</a:t>
            </a:r>
          </a:p>
          <a:p>
            <a:r>
              <a:rPr lang="cs-CZ" sz="2400" dirty="0">
                <a:latin typeface="Agency FB" pitchFamily="34" charset="0"/>
              </a:rPr>
              <a:t>Jeho životním snem bylo uspořádat Olympijské hry v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Japonsku. Dožil se bohužel pouze jejich naplánování v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Tokiu, ale na lodi cestou domů zemřel. V Tokiu se ale</a:t>
            </a:r>
          </a:p>
          <a:p>
            <a:pPr>
              <a:buNone/>
            </a:pPr>
            <a:r>
              <a:rPr lang="cs-CZ" sz="2400" dirty="0">
                <a:latin typeface="Agency FB" pitchFamily="34" charset="0"/>
              </a:rPr>
              <a:t>      hry skutečně uspořádaly až po válce roku 1964.</a:t>
            </a:r>
          </a:p>
          <a:p>
            <a:pPr>
              <a:buNone/>
            </a:pPr>
            <a:endParaRPr lang="cs-CZ" sz="2400" dirty="0">
              <a:latin typeface="Agency FB" pitchFamily="34" charset="0"/>
            </a:endParaRPr>
          </a:p>
          <a:p>
            <a:pPr>
              <a:buNone/>
            </a:pPr>
            <a:endParaRPr lang="cs-CZ" sz="1400" dirty="0">
              <a:latin typeface="Agency FB" pitchFamily="34" charset="0"/>
            </a:endParaRPr>
          </a:p>
          <a:p>
            <a:pPr>
              <a:buNone/>
            </a:pPr>
            <a:r>
              <a:rPr lang="cs-CZ" sz="1400" dirty="0">
                <a:latin typeface="Agency FB" pitchFamily="34" charset="0"/>
              </a:rPr>
              <a:t>                        Poslední fotka </a:t>
            </a:r>
            <a:r>
              <a:rPr lang="cs-CZ" sz="1400" dirty="0" err="1">
                <a:latin typeface="Agency FB" pitchFamily="34" charset="0"/>
              </a:rPr>
              <a:t>Jigora</a:t>
            </a:r>
            <a:r>
              <a:rPr lang="cs-CZ" sz="1400" dirty="0">
                <a:latin typeface="Agency FB" pitchFamily="34" charset="0"/>
              </a:rPr>
              <a:t> Kana pořízená předtím než nastoupil na loď , na  které zemřel.</a:t>
            </a:r>
          </a:p>
        </p:txBody>
      </p:sp>
      <p:pic>
        <p:nvPicPr>
          <p:cNvPr id="1026" name="Picture 2" descr="https://upload.wikimedia.org/wikipedia/commons/thumb/2/27/Kan%C5%8D_Jigor%C5%8D_1936.jpg/220px-Kan%C5%8D_Jigor%C5%8D_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96952"/>
            <a:ext cx="2448272" cy="3149369"/>
          </a:xfrm>
          <a:prstGeom prst="rect">
            <a:avLst/>
          </a:prstGeom>
          <a:noFill/>
        </p:spPr>
      </p:pic>
      <p:pic>
        <p:nvPicPr>
          <p:cNvPr id="1028" name="Picture 4" descr="Olympijský výbor jde do boje proti zneužívání symboliky - iDNES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202071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itchFamily="34" charset="0"/>
              </a:rPr>
              <a:t>ŽÁCI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013176"/>
            <a:ext cx="8640960" cy="360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800" dirty="0">
                <a:latin typeface="Agency FB" pitchFamily="34" charset="0"/>
              </a:rPr>
              <a:t>1878 – 1941, 7, Dan                                  1865 – 1937, 7.Dan                                        1883 -1965, 10. Dan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dirty="0"/>
          </a:p>
        </p:txBody>
      </p:sp>
      <p:sp>
        <p:nvSpPr>
          <p:cNvPr id="14" name="Obdélník 13"/>
          <p:cNvSpPr/>
          <p:nvPr/>
        </p:nvSpPr>
        <p:spPr>
          <a:xfrm>
            <a:off x="467544" y="1196752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Mitsuyo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Maeda</a:t>
            </a:r>
            <a:endParaRPr lang="cs-CZ" dirty="0">
              <a:latin typeface="Agency FB" pitchFamily="34" charset="0"/>
            </a:endParaRPr>
          </a:p>
        </p:txBody>
      </p:sp>
      <p:pic>
        <p:nvPicPr>
          <p:cNvPr id="10242" name="Picture 2" descr="Mitsuyo Maeda c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929182" cy="3340993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3707904" y="119675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Tomita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Tsunejirō</a:t>
            </a:r>
            <a:endParaRPr lang="cs-CZ" dirty="0">
              <a:latin typeface="Agency FB" pitchFamily="34" charset="0"/>
            </a:endParaRPr>
          </a:p>
        </p:txBody>
      </p:sp>
      <p:pic>
        <p:nvPicPr>
          <p:cNvPr id="10244" name="Picture 4" descr="Tomita-Tsunej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1"/>
            <a:ext cx="2558635" cy="3384377"/>
          </a:xfrm>
          <a:prstGeom prst="rect">
            <a:avLst/>
          </a:prstGeom>
          <a:noFill/>
        </p:spPr>
      </p:pic>
      <p:pic>
        <p:nvPicPr>
          <p:cNvPr id="10246" name="Picture 6" descr="Kyuzou Mifune (restoration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430" y="1556792"/>
            <a:ext cx="2336017" cy="3384376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6732240" y="1196752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Kyuzo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Mifune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530120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Agency FB" pitchFamily="34" charset="0"/>
              </a:rPr>
              <a:t>Brazilsko</a:t>
            </a:r>
            <a:r>
              <a:rPr lang="cs-CZ" dirty="0">
                <a:latin typeface="Agency FB" pitchFamily="34" charset="0"/>
              </a:rPr>
              <a:t> japonský zápasník                    narozen </a:t>
            </a:r>
            <a:r>
              <a:rPr lang="cs-CZ" dirty="0" err="1">
                <a:latin typeface="Agency FB" pitchFamily="34" charset="0"/>
              </a:rPr>
              <a:t>Jamada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Tsunejiró</a:t>
            </a:r>
            <a:r>
              <a:rPr lang="cs-CZ" dirty="0">
                <a:latin typeface="Agency FB" pitchFamily="34" charset="0"/>
              </a:rPr>
              <a:t>                            údajně nejlepší po </a:t>
            </a:r>
            <a:r>
              <a:rPr lang="cs-CZ" dirty="0" err="1">
                <a:latin typeface="Agency FB" pitchFamily="34" charset="0"/>
              </a:rPr>
              <a:t>Kanovi</a:t>
            </a:r>
            <a:endParaRPr lang="cs-CZ" dirty="0">
              <a:latin typeface="Agency FB" pitchFamily="34" charset="0"/>
            </a:endParaRPr>
          </a:p>
          <a:p>
            <a:r>
              <a:rPr lang="cs-CZ" dirty="0">
                <a:latin typeface="Agency FB" pitchFamily="34" charset="0"/>
              </a:rPr>
              <a:t>Přes 2000 vyhraných zápasů                 jeden z prvních žáků Kana</a:t>
            </a:r>
          </a:p>
          <a:p>
            <a:r>
              <a:rPr lang="cs-CZ" dirty="0">
                <a:latin typeface="Agency FB" pitchFamily="34" charset="0"/>
              </a:rPr>
              <a:t>„otec brazilského </a:t>
            </a:r>
            <a:r>
              <a:rPr lang="cs-CZ" dirty="0" err="1">
                <a:latin typeface="Agency FB" pitchFamily="34" charset="0"/>
              </a:rPr>
              <a:t>jiu</a:t>
            </a:r>
            <a:r>
              <a:rPr lang="cs-CZ" dirty="0">
                <a:latin typeface="Agency FB" pitchFamily="34" charset="0"/>
              </a:rPr>
              <a:t> </a:t>
            </a:r>
            <a:r>
              <a:rPr lang="cs-CZ" dirty="0" err="1">
                <a:latin typeface="Agency FB" pitchFamily="34" charset="0"/>
              </a:rPr>
              <a:t>jitsu</a:t>
            </a:r>
            <a:r>
              <a:rPr lang="cs-CZ" dirty="0">
                <a:latin typeface="Agency FB" pitchFamily="34" charset="0"/>
              </a:rPr>
              <a:t>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1318</Words>
  <Application>Microsoft Office PowerPoint</Application>
  <PresentationFormat>Předvádění na obrazovce (4:3)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嘉納 治五郎</vt:lpstr>
      <vt:lpstr>Prezentace aplikace PowerPoint</vt:lpstr>
      <vt:lpstr>KANOVY ZAČÁTKY</vt:lpstr>
      <vt:lpstr>1886</vt:lpstr>
      <vt:lpstr>Prezentace aplikace PowerPoint</vt:lpstr>
      <vt:lpstr>Prezentace aplikace PowerPoint</vt:lpstr>
      <vt:lpstr>Prezentace aplikace PowerPoint</vt:lpstr>
      <vt:lpstr>Prezentace aplikace PowerPoint</vt:lpstr>
      <vt:lpstr>ŽÁCI</vt:lpstr>
      <vt:lpstr>Prezentace aplikace PowerPoint</vt:lpstr>
      <vt:lpstr>Prezentace aplikace PowerPoint</vt:lpstr>
      <vt:lpstr>Prezentace aplikace PowerPoint</vt:lpstr>
      <vt:lpstr>Prezentace aplikace PowerPoint</vt:lpstr>
      <vt:lpstr>KODEX 1883</vt:lpstr>
      <vt:lpstr>ZDROJE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JIGORO KANO</dc:title>
  <dc:creator>Vašek</dc:creator>
  <cp:lastModifiedBy>Herciková Markéta</cp:lastModifiedBy>
  <cp:revision>48</cp:revision>
  <dcterms:created xsi:type="dcterms:W3CDTF">2023-03-12T16:17:43Z</dcterms:created>
  <dcterms:modified xsi:type="dcterms:W3CDTF">2023-04-11T19:11:34Z</dcterms:modified>
</cp:coreProperties>
</file>